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76" r:id="rId3"/>
    <p:sldId id="260" r:id="rId4"/>
    <p:sldId id="264" r:id="rId5"/>
    <p:sldId id="263" r:id="rId6"/>
    <p:sldId id="277" r:id="rId7"/>
    <p:sldId id="261" r:id="rId8"/>
    <p:sldId id="257" r:id="rId9"/>
    <p:sldId id="265" r:id="rId10"/>
    <p:sldId id="274" r:id="rId11"/>
    <p:sldId id="275" r:id="rId12"/>
    <p:sldId id="270" r:id="rId13"/>
  </p:sldIdLst>
  <p:sldSz cx="10160000" cy="5715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p:scale>
          <a:sx n="77" d="100"/>
          <a:sy n="77" d="100"/>
        </p:scale>
        <p:origin x="34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434999" cy="356437"/>
          </a:xfrm>
          <a:prstGeom prst="rect">
            <a:avLst/>
          </a:prstGeom>
        </p:spPr>
        <p:txBody>
          <a:bodyPr vert="horz" lIns="99073" tIns="49536" rIns="99073" bIns="49536" rtlCol="0"/>
          <a:lstStyle>
            <a:lvl1pPr algn="l">
              <a:defRPr sz="1300"/>
            </a:lvl1pPr>
          </a:lstStyle>
          <a:p>
            <a:endParaRPr lang="en-US"/>
          </a:p>
        </p:txBody>
      </p:sp>
      <p:sp>
        <p:nvSpPr>
          <p:cNvPr id="3" name="Date Placeholder 2"/>
          <p:cNvSpPr>
            <a:spLocks noGrp="1"/>
          </p:cNvSpPr>
          <p:nvPr>
            <p:ph type="dt" idx="1"/>
          </p:nvPr>
        </p:nvSpPr>
        <p:spPr>
          <a:xfrm>
            <a:off x="5797246" y="1"/>
            <a:ext cx="4434999" cy="356437"/>
          </a:xfrm>
          <a:prstGeom prst="rect">
            <a:avLst/>
          </a:prstGeom>
        </p:spPr>
        <p:txBody>
          <a:bodyPr vert="horz" lIns="99073" tIns="49536" rIns="99073" bIns="49536" rtlCol="0"/>
          <a:lstStyle>
            <a:lvl1pPr algn="r">
              <a:defRPr sz="1300"/>
            </a:lvl1pPr>
          </a:lstStyle>
          <a:p>
            <a:fld id="{60133B86-C6A4-4ED3-88C1-F4A2C8C4C2DE}" type="datetimeFigureOut">
              <a:rPr lang="en-US" smtClean="0"/>
              <a:t>05-Mar-23</a:t>
            </a:fld>
            <a:endParaRPr lang="en-US"/>
          </a:p>
        </p:txBody>
      </p:sp>
      <p:sp>
        <p:nvSpPr>
          <p:cNvPr id="4" name="Slide Image Placeholder 3"/>
          <p:cNvSpPr>
            <a:spLocks noGrp="1" noRot="1" noChangeAspect="1"/>
          </p:cNvSpPr>
          <p:nvPr>
            <p:ph type="sldImg" idx="2"/>
          </p:nvPr>
        </p:nvSpPr>
        <p:spPr>
          <a:xfrm>
            <a:off x="2986088" y="887413"/>
            <a:ext cx="4262437" cy="2398712"/>
          </a:xfrm>
          <a:prstGeom prst="rect">
            <a:avLst/>
          </a:prstGeom>
          <a:noFill/>
          <a:ln w="12700">
            <a:solidFill>
              <a:prstClr val="black"/>
            </a:solidFill>
          </a:ln>
        </p:spPr>
        <p:txBody>
          <a:bodyPr vert="horz" lIns="99073" tIns="49536" rIns="99073" bIns="49536" rtlCol="0" anchor="ctr"/>
          <a:lstStyle/>
          <a:p>
            <a:endParaRPr lang="en-US"/>
          </a:p>
        </p:txBody>
      </p:sp>
      <p:sp>
        <p:nvSpPr>
          <p:cNvPr id="5" name="Notes Placeholder 4"/>
          <p:cNvSpPr>
            <a:spLocks noGrp="1"/>
          </p:cNvSpPr>
          <p:nvPr>
            <p:ph type="body" sz="quarter" idx="3"/>
          </p:nvPr>
        </p:nvSpPr>
        <p:spPr>
          <a:xfrm>
            <a:off x="1023462" y="3418831"/>
            <a:ext cx="8187690" cy="2797225"/>
          </a:xfrm>
          <a:prstGeom prst="rect">
            <a:avLst/>
          </a:prstGeom>
        </p:spPr>
        <p:txBody>
          <a:bodyPr vert="horz" lIns="99073" tIns="49536" rIns="99073" bIns="4953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7627"/>
            <a:ext cx="4434999" cy="356436"/>
          </a:xfrm>
          <a:prstGeom prst="rect">
            <a:avLst/>
          </a:prstGeom>
        </p:spPr>
        <p:txBody>
          <a:bodyPr vert="horz" lIns="99073" tIns="49536" rIns="99073" bIns="49536" rtlCol="0" anchor="b"/>
          <a:lstStyle>
            <a:lvl1pPr algn="l">
              <a:defRPr sz="1300"/>
            </a:lvl1pPr>
          </a:lstStyle>
          <a:p>
            <a:endParaRPr lang="en-US"/>
          </a:p>
        </p:txBody>
      </p:sp>
      <p:sp>
        <p:nvSpPr>
          <p:cNvPr id="7" name="Slide Number Placeholder 6"/>
          <p:cNvSpPr>
            <a:spLocks noGrp="1"/>
          </p:cNvSpPr>
          <p:nvPr>
            <p:ph type="sldNum" sz="quarter" idx="5"/>
          </p:nvPr>
        </p:nvSpPr>
        <p:spPr>
          <a:xfrm>
            <a:off x="5797246" y="6747627"/>
            <a:ext cx="4434999" cy="356436"/>
          </a:xfrm>
          <a:prstGeom prst="rect">
            <a:avLst/>
          </a:prstGeom>
        </p:spPr>
        <p:txBody>
          <a:bodyPr vert="horz" lIns="99073" tIns="49536" rIns="99073" bIns="49536" rtlCol="0" anchor="b"/>
          <a:lstStyle>
            <a:lvl1pPr algn="r">
              <a:defRPr sz="1300"/>
            </a:lvl1pPr>
          </a:lstStyle>
          <a:p>
            <a:fld id="{BB8EA3FE-66B8-43E2-90A8-2D461A335AEA}" type="slidenum">
              <a:rPr lang="en-US" smtClean="0"/>
              <a:t>‹#›</a:t>
            </a:fld>
            <a:endParaRPr lang="en-US"/>
          </a:p>
        </p:txBody>
      </p:sp>
    </p:spTree>
    <p:extLst>
      <p:ext uri="{BB962C8B-B14F-4D97-AF65-F5344CB8AC3E}">
        <p14:creationId xmlns:p14="http://schemas.microsoft.com/office/powerpoint/2010/main" val="168825378"/>
      </p:ext>
    </p:extLst>
  </p:cSld>
  <p:clrMap bg1="lt1" tx1="dk1" bg2="lt2" tx2="dk2" accent1="accent1" accent2="accent2" accent3="accent3" accent4="accent4" accent5="accent5" accent6="accent6" hlink="hlink" folHlink="folHlink"/>
  <p:notesStyle>
    <a:lvl1pPr marL="0" algn="l" defTabSz="792419" rtl="0" eaLnBrk="1" latinLnBrk="0" hangingPunct="1">
      <a:defRPr sz="1040" kern="1200">
        <a:solidFill>
          <a:schemeClr val="tx1"/>
        </a:solidFill>
        <a:latin typeface="+mn-lt"/>
        <a:ea typeface="+mn-ea"/>
        <a:cs typeface="+mn-cs"/>
      </a:defRPr>
    </a:lvl1pPr>
    <a:lvl2pPr marL="396210" algn="l" defTabSz="792419" rtl="0" eaLnBrk="1" latinLnBrk="0" hangingPunct="1">
      <a:defRPr sz="1040" kern="1200">
        <a:solidFill>
          <a:schemeClr val="tx1"/>
        </a:solidFill>
        <a:latin typeface="+mn-lt"/>
        <a:ea typeface="+mn-ea"/>
        <a:cs typeface="+mn-cs"/>
      </a:defRPr>
    </a:lvl2pPr>
    <a:lvl3pPr marL="792419" algn="l" defTabSz="792419" rtl="0" eaLnBrk="1" latinLnBrk="0" hangingPunct="1">
      <a:defRPr sz="1040" kern="1200">
        <a:solidFill>
          <a:schemeClr val="tx1"/>
        </a:solidFill>
        <a:latin typeface="+mn-lt"/>
        <a:ea typeface="+mn-ea"/>
        <a:cs typeface="+mn-cs"/>
      </a:defRPr>
    </a:lvl3pPr>
    <a:lvl4pPr marL="1188629" algn="l" defTabSz="792419" rtl="0" eaLnBrk="1" latinLnBrk="0" hangingPunct="1">
      <a:defRPr sz="1040" kern="1200">
        <a:solidFill>
          <a:schemeClr val="tx1"/>
        </a:solidFill>
        <a:latin typeface="+mn-lt"/>
        <a:ea typeface="+mn-ea"/>
        <a:cs typeface="+mn-cs"/>
      </a:defRPr>
    </a:lvl4pPr>
    <a:lvl5pPr marL="1584838" algn="l" defTabSz="792419" rtl="0" eaLnBrk="1" latinLnBrk="0" hangingPunct="1">
      <a:defRPr sz="1040" kern="1200">
        <a:solidFill>
          <a:schemeClr val="tx1"/>
        </a:solidFill>
        <a:latin typeface="+mn-lt"/>
        <a:ea typeface="+mn-ea"/>
        <a:cs typeface="+mn-cs"/>
      </a:defRPr>
    </a:lvl5pPr>
    <a:lvl6pPr marL="1981048" algn="l" defTabSz="792419" rtl="0" eaLnBrk="1" latinLnBrk="0" hangingPunct="1">
      <a:defRPr sz="1040" kern="1200">
        <a:solidFill>
          <a:schemeClr val="tx1"/>
        </a:solidFill>
        <a:latin typeface="+mn-lt"/>
        <a:ea typeface="+mn-ea"/>
        <a:cs typeface="+mn-cs"/>
      </a:defRPr>
    </a:lvl6pPr>
    <a:lvl7pPr marL="2377257" algn="l" defTabSz="792419" rtl="0" eaLnBrk="1" latinLnBrk="0" hangingPunct="1">
      <a:defRPr sz="1040" kern="1200">
        <a:solidFill>
          <a:schemeClr val="tx1"/>
        </a:solidFill>
        <a:latin typeface="+mn-lt"/>
        <a:ea typeface="+mn-ea"/>
        <a:cs typeface="+mn-cs"/>
      </a:defRPr>
    </a:lvl7pPr>
    <a:lvl8pPr marL="2773467" algn="l" defTabSz="792419" rtl="0" eaLnBrk="1" latinLnBrk="0" hangingPunct="1">
      <a:defRPr sz="1040" kern="1200">
        <a:solidFill>
          <a:schemeClr val="tx1"/>
        </a:solidFill>
        <a:latin typeface="+mn-lt"/>
        <a:ea typeface="+mn-ea"/>
        <a:cs typeface="+mn-cs"/>
      </a:defRPr>
    </a:lvl8pPr>
    <a:lvl9pPr marL="3169676" algn="l" defTabSz="792419" rtl="0" eaLnBrk="1" latinLnBrk="0" hangingPunct="1">
      <a:defRPr sz="10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1</a:t>
            </a:fld>
            <a:endParaRPr lang="en-US"/>
          </a:p>
        </p:txBody>
      </p:sp>
    </p:spTree>
    <p:extLst>
      <p:ext uri="{BB962C8B-B14F-4D97-AF65-F5344CB8AC3E}">
        <p14:creationId xmlns:p14="http://schemas.microsoft.com/office/powerpoint/2010/main" val="197450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10</a:t>
            </a:fld>
            <a:endParaRPr lang="en-US"/>
          </a:p>
        </p:txBody>
      </p:sp>
    </p:spTree>
    <p:extLst>
      <p:ext uri="{BB962C8B-B14F-4D97-AF65-F5344CB8AC3E}">
        <p14:creationId xmlns:p14="http://schemas.microsoft.com/office/powerpoint/2010/main" val="249261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11</a:t>
            </a:fld>
            <a:endParaRPr lang="en-US"/>
          </a:p>
        </p:txBody>
      </p:sp>
    </p:spTree>
    <p:extLst>
      <p:ext uri="{BB962C8B-B14F-4D97-AF65-F5344CB8AC3E}">
        <p14:creationId xmlns:p14="http://schemas.microsoft.com/office/powerpoint/2010/main" val="193416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12</a:t>
            </a:fld>
            <a:endParaRPr lang="en-US"/>
          </a:p>
        </p:txBody>
      </p:sp>
    </p:spTree>
    <p:extLst>
      <p:ext uri="{BB962C8B-B14F-4D97-AF65-F5344CB8AC3E}">
        <p14:creationId xmlns:p14="http://schemas.microsoft.com/office/powerpoint/2010/main" val="104741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2</a:t>
            </a:fld>
            <a:endParaRPr lang="en-US"/>
          </a:p>
        </p:txBody>
      </p:sp>
    </p:spTree>
    <p:extLst>
      <p:ext uri="{BB962C8B-B14F-4D97-AF65-F5344CB8AC3E}">
        <p14:creationId xmlns:p14="http://schemas.microsoft.com/office/powerpoint/2010/main" val="67086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3</a:t>
            </a:fld>
            <a:endParaRPr lang="en-US"/>
          </a:p>
        </p:txBody>
      </p:sp>
    </p:spTree>
    <p:extLst>
      <p:ext uri="{BB962C8B-B14F-4D97-AF65-F5344CB8AC3E}">
        <p14:creationId xmlns:p14="http://schemas.microsoft.com/office/powerpoint/2010/main" val="200093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4</a:t>
            </a:fld>
            <a:endParaRPr lang="en-US"/>
          </a:p>
        </p:txBody>
      </p:sp>
    </p:spTree>
    <p:extLst>
      <p:ext uri="{BB962C8B-B14F-4D97-AF65-F5344CB8AC3E}">
        <p14:creationId xmlns:p14="http://schemas.microsoft.com/office/powerpoint/2010/main" val="88025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5</a:t>
            </a:fld>
            <a:endParaRPr lang="en-US"/>
          </a:p>
        </p:txBody>
      </p:sp>
    </p:spTree>
    <p:extLst>
      <p:ext uri="{BB962C8B-B14F-4D97-AF65-F5344CB8AC3E}">
        <p14:creationId xmlns:p14="http://schemas.microsoft.com/office/powerpoint/2010/main" val="279883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6</a:t>
            </a:fld>
            <a:endParaRPr lang="en-US"/>
          </a:p>
        </p:txBody>
      </p:sp>
    </p:spTree>
    <p:extLst>
      <p:ext uri="{BB962C8B-B14F-4D97-AF65-F5344CB8AC3E}">
        <p14:creationId xmlns:p14="http://schemas.microsoft.com/office/powerpoint/2010/main" val="48089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7</a:t>
            </a:fld>
            <a:endParaRPr lang="en-US"/>
          </a:p>
        </p:txBody>
      </p:sp>
    </p:spTree>
    <p:extLst>
      <p:ext uri="{BB962C8B-B14F-4D97-AF65-F5344CB8AC3E}">
        <p14:creationId xmlns:p14="http://schemas.microsoft.com/office/powerpoint/2010/main" val="63890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8</a:t>
            </a:fld>
            <a:endParaRPr lang="en-US"/>
          </a:p>
        </p:txBody>
      </p:sp>
    </p:spTree>
    <p:extLst>
      <p:ext uri="{BB962C8B-B14F-4D97-AF65-F5344CB8AC3E}">
        <p14:creationId xmlns:p14="http://schemas.microsoft.com/office/powerpoint/2010/main" val="83095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86088" y="887413"/>
            <a:ext cx="4262437" cy="23987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8EA3FE-66B8-43E2-90A8-2D461A335AEA}" type="slidenum">
              <a:rPr lang="en-US" smtClean="0"/>
              <a:t>9</a:t>
            </a:fld>
            <a:endParaRPr lang="en-US"/>
          </a:p>
        </p:txBody>
      </p:sp>
    </p:spTree>
    <p:extLst>
      <p:ext uri="{BB962C8B-B14F-4D97-AF65-F5344CB8AC3E}">
        <p14:creationId xmlns:p14="http://schemas.microsoft.com/office/powerpoint/2010/main" val="322514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8A1FEFE-FA08-413B-8B48-D06A2E7421CE}" type="datetime1">
              <a:rPr lang="en-US" smtClean="0"/>
              <a:t>05-Mar-23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27845639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A1FEFE-FA08-413B-8B48-D06A2E7421CE}" type="datetime1">
              <a:rPr lang="en-US" smtClean="0"/>
              <a:t>05-Mar-23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10323565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A1FEFE-FA08-413B-8B48-D06A2E7421CE}" type="datetime1">
              <a:rPr lang="en-US" smtClean="0"/>
              <a:t>05-Mar-23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33111390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A1FEFE-FA08-413B-8B48-D06A2E7421CE}" type="datetime1">
              <a:rPr lang="en-US" smtClean="0"/>
              <a:t>05-Mar-23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213928383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A1FEFE-FA08-413B-8B48-D06A2E7421CE}" type="datetime1">
              <a:rPr lang="en-US" smtClean="0"/>
              <a:t>05-Mar-23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29650128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8A1FEFE-FA08-413B-8B48-D06A2E7421CE}" type="datetime1">
              <a:rPr lang="en-US" smtClean="0"/>
              <a:t>05-Mar-23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340964374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los estilos de texto del patrón</a:t>
            </a:r>
          </a:p>
        </p:txBody>
      </p:sp>
      <p:sp>
        <p:nvSpPr>
          <p:cNvPr id="4" name="Content Placeholder 3"/>
          <p:cNvSpPr>
            <a:spLocks noGrp="1"/>
          </p:cNvSpPr>
          <p:nvPr>
            <p:ph sz="half" idx="2"/>
          </p:nvPr>
        </p:nvSpPr>
        <p:spPr>
          <a:xfrm>
            <a:off x="699824" y="2087563"/>
            <a:ext cx="4298156" cy="30704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los estilos de texto del patrón</a:t>
            </a:r>
          </a:p>
        </p:txBody>
      </p:sp>
      <p:sp>
        <p:nvSpPr>
          <p:cNvPr id="6" name="Content Placeholder 5"/>
          <p:cNvSpPr>
            <a:spLocks noGrp="1"/>
          </p:cNvSpPr>
          <p:nvPr>
            <p:ph sz="quarter" idx="4"/>
          </p:nvPr>
        </p:nvSpPr>
        <p:spPr>
          <a:xfrm>
            <a:off x="5143500" y="2087563"/>
            <a:ext cx="4319323" cy="30704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8A1FEFE-FA08-413B-8B48-D06A2E7421CE}" type="datetime1">
              <a:rPr lang="en-US" smtClean="0"/>
              <a:t>05-Mar-23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13041566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8A1FEFE-FA08-413B-8B48-D06A2E7421CE}" type="datetime1">
              <a:rPr lang="en-US" smtClean="0"/>
              <a:t>05-Mar-23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25173803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1FEFE-FA08-413B-8B48-D06A2E7421CE}" type="datetime1">
              <a:rPr lang="en-US" smtClean="0"/>
              <a:t>05-Mar-23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12755439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8A1FEFE-FA08-413B-8B48-D06A2E7421CE}" type="datetime1">
              <a:rPr lang="en-US" smtClean="0"/>
              <a:t>05-Mar-23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17393578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8A1FEFE-FA08-413B-8B48-D06A2E7421CE}" type="datetime1">
              <a:rPr lang="en-US" smtClean="0"/>
              <a:t>05-Mar-23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B660-82A8-4251-8600-5877DEA612CD}" type="slidenum">
              <a:rPr lang="en-US" smtClean="0"/>
              <a:t>‹#›</a:t>
            </a:fld>
            <a:endParaRPr lang="en-US"/>
          </a:p>
        </p:txBody>
      </p:sp>
    </p:spTree>
    <p:extLst>
      <p:ext uri="{BB962C8B-B14F-4D97-AF65-F5344CB8AC3E}">
        <p14:creationId xmlns:p14="http://schemas.microsoft.com/office/powerpoint/2010/main" val="31458119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A8A1FEFE-FA08-413B-8B48-D06A2E7421CE}" type="datetime1">
              <a:rPr lang="en-US" smtClean="0"/>
              <a:t>05-Mar-23</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1FE5B660-82A8-4251-8600-5877DEA612CD}" type="slidenum">
              <a:rPr lang="en-US" smtClean="0"/>
              <a:t>‹#›</a:t>
            </a:fld>
            <a:endParaRPr lang="en-US"/>
          </a:p>
        </p:txBody>
      </p:sp>
    </p:spTree>
    <p:extLst>
      <p:ext uri="{BB962C8B-B14F-4D97-AF65-F5344CB8AC3E}">
        <p14:creationId xmlns:p14="http://schemas.microsoft.com/office/powerpoint/2010/main" val="5559362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mailto:info@balansi.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houseoftechnology.sarl@gmail.com"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aneles solares &amp; sus riesgos en altura • Proalt Ingeniería">
            <a:extLst>
              <a:ext uri="{FF2B5EF4-FFF2-40B4-BE49-F238E27FC236}">
                <a16:creationId xmlns:a16="http://schemas.microsoft.com/office/drawing/2014/main" id="{88A8D548-500B-A523-662E-AADFBDC3F73A}"/>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3028" r="20103" b="1"/>
          <a:stretch/>
        </p:blipFill>
        <p:spPr bwMode="auto">
          <a:xfrm>
            <a:off x="0" y="-97310"/>
            <a:ext cx="10160000" cy="5812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38153" y="1235647"/>
            <a:ext cx="7078655" cy="2153841"/>
          </a:xfrm>
        </p:spPr>
        <p:txBody>
          <a:bodyPr>
            <a:normAutofit/>
          </a:bodyPr>
          <a:lstStyle/>
          <a:p>
            <a:r>
              <a:rPr lang="en-US" sz="3600" dirty="0">
                <a:solidFill>
                  <a:srgbClr val="FFFFFF"/>
                </a:solidFill>
                <a:latin typeface="Lato Medium" panose="020F0502020204030203" pitchFamily="34" charset="0"/>
                <a:ea typeface="Lato Medium" panose="020F0502020204030203" pitchFamily="34" charset="0"/>
                <a:cs typeface="Lato Medium" panose="020F0502020204030203" pitchFamily="34" charset="0"/>
              </a:rPr>
              <a:t>House of technology</a:t>
            </a:r>
            <a:br>
              <a:rPr lang="en-US" sz="3600" dirty="0">
                <a:solidFill>
                  <a:srgbClr val="FFFFFF"/>
                </a:solidFill>
                <a:latin typeface="Lato Medium" panose="020F0502020204030203" pitchFamily="34" charset="0"/>
                <a:ea typeface="Lato Medium" panose="020F0502020204030203" pitchFamily="34" charset="0"/>
                <a:cs typeface="Lato Medium" panose="020F0502020204030203" pitchFamily="34" charset="0"/>
              </a:rPr>
            </a:br>
            <a:r>
              <a:rPr lang="en-US" sz="3234" dirty="0">
                <a:solidFill>
                  <a:srgbClr val="FFFFFF"/>
                </a:solidFill>
                <a:latin typeface="Lato Medium" panose="020F0502020204030203" pitchFamily="34" charset="0"/>
                <a:ea typeface="Lato Medium" panose="020F0502020204030203" pitchFamily="34" charset="0"/>
                <a:cs typeface="Lato Medium" panose="020F0502020204030203" pitchFamily="34" charset="0"/>
              </a:rPr>
              <a:t/>
            </a:r>
            <a:br>
              <a:rPr lang="en-US" sz="3234" dirty="0">
                <a:solidFill>
                  <a:srgbClr val="FFFFFF"/>
                </a:solidFill>
                <a:latin typeface="Lato Medium" panose="020F0502020204030203" pitchFamily="34" charset="0"/>
                <a:ea typeface="Lato Medium" panose="020F0502020204030203" pitchFamily="34" charset="0"/>
                <a:cs typeface="Lato Medium" panose="020F0502020204030203" pitchFamily="34" charset="0"/>
              </a:rPr>
            </a:br>
            <a:r>
              <a:rPr lang="en-US" sz="1600" dirty="0">
                <a:solidFill>
                  <a:srgbClr val="FFFFFF"/>
                </a:solidFill>
                <a:latin typeface="Lato Medium" panose="020F0502020204030203" pitchFamily="34" charset="0"/>
                <a:ea typeface="Lato Medium" panose="020F0502020204030203" pitchFamily="34" charset="0"/>
                <a:cs typeface="Lato Medium" panose="020F0502020204030203" pitchFamily="34" charset="0"/>
              </a:rPr>
              <a:t>Solar Energy – Electrical Contracting – Led Lighting – Engineering services</a:t>
            </a:r>
            <a:r>
              <a:rPr lang="en-US" sz="3234" dirty="0">
                <a:solidFill>
                  <a:srgbClr val="FFFFFF"/>
                </a:solidFill>
                <a:latin typeface="Lato" panose="020B0604020202020204" pitchFamily="34" charset="0"/>
                <a:ea typeface="Lato" panose="020B0604020202020204" pitchFamily="34" charset="0"/>
                <a:cs typeface="Lato" panose="020B0604020202020204" pitchFamily="34" charset="0"/>
              </a:rPr>
              <a:t/>
            </a:r>
            <a:br>
              <a:rPr lang="en-US" sz="3234" dirty="0">
                <a:solidFill>
                  <a:srgbClr val="FFFFFF"/>
                </a:solidFill>
                <a:latin typeface="Lato" panose="020B0604020202020204" pitchFamily="34" charset="0"/>
                <a:ea typeface="Lato" panose="020B0604020202020204" pitchFamily="34" charset="0"/>
                <a:cs typeface="Lato" panose="020B0604020202020204" pitchFamily="34" charset="0"/>
              </a:rPr>
            </a:br>
            <a:r>
              <a:rPr lang="en-US" sz="3234" dirty="0">
                <a:solidFill>
                  <a:srgbClr val="FFFFFF"/>
                </a:solidFill>
                <a:latin typeface="Lato" panose="020B0604020202020204" pitchFamily="34" charset="0"/>
                <a:ea typeface="Lato" panose="020B0604020202020204" pitchFamily="34" charset="0"/>
                <a:cs typeface="Lato" panose="020B0604020202020204" pitchFamily="34" charset="0"/>
              </a:rPr>
              <a:t> </a:t>
            </a:r>
          </a:p>
        </p:txBody>
      </p:sp>
      <p:sp>
        <p:nvSpPr>
          <p:cNvPr id="5" name="Slide Number Placeholder 4"/>
          <p:cNvSpPr>
            <a:spLocks noGrp="1"/>
          </p:cNvSpPr>
          <p:nvPr>
            <p:ph type="sldNum" sz="quarter" idx="12"/>
          </p:nvPr>
        </p:nvSpPr>
        <p:spPr>
          <a:xfrm>
            <a:off x="6848080" y="4915793"/>
            <a:ext cx="1928812" cy="256729"/>
          </a:xfrm>
        </p:spPr>
        <p:txBody>
          <a:bodyPr>
            <a:normAutofit/>
          </a:bodyPr>
          <a:lstStyle/>
          <a:p>
            <a:pPr>
              <a:spcAft>
                <a:spcPts val="422"/>
              </a:spcAft>
            </a:pPr>
            <a:fld id="{1FE5B660-82A8-4251-8600-5877DEA612CD}" type="slidenum">
              <a:rPr lang="en-US">
                <a:solidFill>
                  <a:srgbClr val="FFFFFF"/>
                </a:solidFill>
              </a:rPr>
              <a:pPr>
                <a:spcAft>
                  <a:spcPts val="422"/>
                </a:spcAft>
              </a:pPr>
              <a:t>1</a:t>
            </a:fld>
            <a:endParaRPr lang="en-US">
              <a:solidFill>
                <a:srgbClr val="FFFFFF"/>
              </a:solidFill>
            </a:endParaRPr>
          </a:p>
        </p:txBody>
      </p:sp>
      <p:pic>
        <p:nvPicPr>
          <p:cNvPr id="4" name="Imagen 3" descr="Patrón de fondo&#10;&#10;Descripción generada automáticamente">
            <a:extLst>
              <a:ext uri="{FF2B5EF4-FFF2-40B4-BE49-F238E27FC236}">
                <a16:creationId xmlns:a16="http://schemas.microsoft.com/office/drawing/2014/main" id="{C91C042F-A37D-BE49-BE2C-249BBCDFF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44" y="4923440"/>
            <a:ext cx="687303" cy="458006"/>
          </a:xfrm>
          <a:prstGeom prst="rect">
            <a:avLst/>
          </a:prstGeom>
        </p:spPr>
      </p:pic>
      <p:pic>
        <p:nvPicPr>
          <p:cNvPr id="7" name="Imagen 6" descr="Una caricatura de una persona&#10;&#10;Descripción generada automáticamente con confianza baja">
            <a:extLst>
              <a:ext uri="{FF2B5EF4-FFF2-40B4-BE49-F238E27FC236}">
                <a16:creationId xmlns:a16="http://schemas.microsoft.com/office/drawing/2014/main" id="{9F7AEA20-FF6A-9241-0B63-D0FB93071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7601" y="4966684"/>
            <a:ext cx="731866" cy="411676"/>
          </a:xfrm>
          <a:prstGeom prst="rect">
            <a:avLst/>
          </a:prstGeom>
        </p:spPr>
      </p:pic>
      <p:sp>
        <p:nvSpPr>
          <p:cNvPr id="9" name="CuadroTexto 8">
            <a:extLst>
              <a:ext uri="{FF2B5EF4-FFF2-40B4-BE49-F238E27FC236}">
                <a16:creationId xmlns:a16="http://schemas.microsoft.com/office/drawing/2014/main" id="{D1B94D49-7CFF-3557-2C6A-984E1DE92B68}"/>
              </a:ext>
            </a:extLst>
          </p:cNvPr>
          <p:cNvSpPr txBox="1"/>
          <p:nvPr/>
        </p:nvSpPr>
        <p:spPr>
          <a:xfrm>
            <a:off x="2177854" y="3922914"/>
            <a:ext cx="5684129" cy="400110"/>
          </a:xfrm>
          <a:prstGeom prst="rect">
            <a:avLst/>
          </a:prstGeom>
          <a:noFill/>
        </p:spPr>
        <p:txBody>
          <a:bodyPr wrap="square">
            <a:spAutoFit/>
          </a:bodyPr>
          <a:lstStyle/>
          <a:p>
            <a:pPr algn="ctr"/>
            <a:r>
              <a:rPr lang="es-ES" sz="2000" b="1" kern="150" dirty="0">
                <a:latin typeface="ForestSmooth" pitchFamily="2" charset="0"/>
                <a:ea typeface="NSimSun" panose="02010609030101010101" pitchFamily="49" charset="-122"/>
                <a:cs typeface="Arial" panose="020B0604020202020204" pitchFamily="34" charset="0"/>
              </a:rPr>
              <a:t> ENALUZ LIGHTING SYSTEMS     </a:t>
            </a:r>
            <a:endParaRPr lang="es-ES" sz="2000" dirty="0"/>
          </a:p>
        </p:txBody>
      </p:sp>
    </p:spTree>
    <p:extLst>
      <p:ext uri="{BB962C8B-B14F-4D97-AF65-F5344CB8AC3E}">
        <p14:creationId xmlns:p14="http://schemas.microsoft.com/office/powerpoint/2010/main" val="3133517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43" y="977949"/>
            <a:ext cx="4406905" cy="4370761"/>
          </a:xfrm>
        </p:spPr>
        <p:txBody>
          <a:bodyPr>
            <a:normAutofit/>
          </a:bodyPr>
          <a:lstStyle/>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Central Bank Of Nigeria </a:t>
            </a:r>
            <a:r>
              <a:rPr lang="fr-FR" sz="1400" dirty="0">
                <a:latin typeface="Lato Light" panose="020F0502020204030203" pitchFamily="34" charset="0"/>
                <a:ea typeface="Lato Light" panose="020F0502020204030203" pitchFamily="34" charset="0"/>
                <a:cs typeface="Lato Light" panose="020F0502020204030203" pitchFamily="34" charset="0"/>
              </a:rPr>
              <a:t>(HV/MV/LV) Installation</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err="1">
                <a:latin typeface="Lato Light" panose="020F0502020204030203" pitchFamily="34" charset="0"/>
                <a:ea typeface="Lato Light" panose="020F0502020204030203" pitchFamily="34" charset="0"/>
                <a:cs typeface="Lato Light" panose="020F0502020204030203" pitchFamily="34" charset="0"/>
              </a:rPr>
              <a:t>Phoenicia</a:t>
            </a:r>
            <a:r>
              <a:rPr lang="fr-FR" sz="1400" b="1" dirty="0">
                <a:latin typeface="Lato Light" panose="020F0502020204030203" pitchFamily="34" charset="0"/>
                <a:ea typeface="Lato Light" panose="020F0502020204030203" pitchFamily="34" charset="0"/>
                <a:cs typeface="Lato Light" panose="020F0502020204030203" pitchFamily="34" charset="0"/>
              </a:rPr>
              <a:t> Intercontinental </a:t>
            </a:r>
            <a:r>
              <a:rPr lang="fr-FR" sz="1400" dirty="0" err="1">
                <a:latin typeface="Lato Light" panose="020F0502020204030203" pitchFamily="34" charset="0"/>
                <a:ea typeface="Lato Light" panose="020F0502020204030203" pitchFamily="34" charset="0"/>
                <a:cs typeface="Lato Light" panose="020F0502020204030203" pitchFamily="34" charset="0"/>
              </a:rPr>
              <a:t>with</a:t>
            </a:r>
            <a:r>
              <a:rPr lang="fr-FR" sz="1400" dirty="0">
                <a:latin typeface="Lato Light" panose="020F0502020204030203" pitchFamily="34" charset="0"/>
                <a:ea typeface="Lato Light" panose="020F0502020204030203" pitchFamily="34" charset="0"/>
                <a:cs typeface="Lato Light" panose="020F0502020204030203" pitchFamily="34" charset="0"/>
              </a:rPr>
              <a:t> ABB (MV network).</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BLC Bank </a:t>
            </a:r>
            <a:r>
              <a:rPr lang="fr-FR" sz="1400" b="1" dirty="0" err="1">
                <a:latin typeface="Lato Light" panose="020F0502020204030203" pitchFamily="34" charset="0"/>
                <a:ea typeface="Lato Light" panose="020F0502020204030203" pitchFamily="34" charset="0"/>
                <a:cs typeface="Lato Light" panose="020F0502020204030203" pitchFamily="34" charset="0"/>
              </a:rPr>
              <a:t>Zahle</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contracting</a:t>
            </a:r>
            <a:r>
              <a:rPr lang="fr-FR" sz="1400" dirty="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a:buSzPct val="50000"/>
              <a:buFont typeface="Wingdings" panose="05000000000000000000" pitchFamily="2" charset="2"/>
              <a:buChar char="Ø"/>
            </a:pP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b="1" dirty="0">
                <a:latin typeface="Lato Light" panose="020F0502020204030203" pitchFamily="34" charset="0"/>
                <a:ea typeface="Lato Light" panose="020F0502020204030203" pitchFamily="34" charset="0"/>
                <a:cs typeface="Lato Light" panose="020F0502020204030203" pitchFamily="34" charset="0"/>
              </a:rPr>
              <a:t>A-Z </a:t>
            </a:r>
            <a:r>
              <a:rPr lang="fr-FR" sz="1400" b="1" dirty="0" err="1">
                <a:latin typeface="Lato Light" panose="020F0502020204030203" pitchFamily="34" charset="0"/>
                <a:ea typeface="Lato Light" panose="020F0502020204030203" pitchFamily="34" charset="0"/>
                <a:cs typeface="Lato Light" panose="020F0502020204030203" pitchFamily="34" charset="0"/>
              </a:rPr>
              <a:t>Manufactory</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Pier 7 Night Club </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Café La Joie </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Maison du Caviar</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Notre Dame </a:t>
            </a:r>
            <a:r>
              <a:rPr lang="fr-FR" sz="1400" b="1" dirty="0" err="1">
                <a:latin typeface="Lato Light" panose="020F0502020204030203" pitchFamily="34" charset="0"/>
                <a:ea typeface="Lato Light" panose="020F0502020204030203" pitchFamily="34" charset="0"/>
                <a:cs typeface="Lato Light" panose="020F0502020204030203" pitchFamily="34" charset="0"/>
              </a:rPr>
              <a:t>Louaize</a:t>
            </a:r>
            <a:r>
              <a:rPr lang="fr-FR" sz="1400" b="1" dirty="0">
                <a:latin typeface="Lato Light" panose="020F0502020204030203" pitchFamily="34" charset="0"/>
                <a:ea typeface="Lato Light" panose="020F0502020204030203" pitchFamily="34" charset="0"/>
                <a:cs typeface="Lato Light" panose="020F0502020204030203" pitchFamily="34" charset="0"/>
              </a:rPr>
              <a:t> </a:t>
            </a:r>
            <a:r>
              <a:rPr lang="fr-FR" sz="1400" b="1" dirty="0" err="1">
                <a:latin typeface="Lato Light" panose="020F0502020204030203" pitchFamily="34" charset="0"/>
                <a:ea typeface="Lato Light" panose="020F0502020204030203" pitchFamily="34" charset="0"/>
                <a:cs typeface="Lato Light" panose="020F0502020204030203" pitchFamily="34" charset="0"/>
              </a:rPr>
              <a:t>school</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UTRIX</a:t>
            </a:r>
            <a:r>
              <a:rPr lang="fr-FR" sz="1400" dirty="0">
                <a:latin typeface="Lato Light" panose="020F0502020204030203" pitchFamily="34" charset="0"/>
                <a:ea typeface="Lato Light" panose="020F0502020204030203" pitchFamily="34" charset="0"/>
                <a:cs typeface="Lato Light" panose="020F0502020204030203" pitchFamily="34" charset="0"/>
              </a:rPr>
              <a:t> :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EDDE SANDS </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FAWAZ HOLDING </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Wind Turbine, PV </a:t>
            </a:r>
            <a:r>
              <a:rPr lang="fr-FR" sz="1400" dirty="0" err="1">
                <a:latin typeface="Lato Light" panose="020F0502020204030203" pitchFamily="34" charset="0"/>
                <a:ea typeface="Lato Light" panose="020F0502020204030203" pitchFamily="34" charset="0"/>
                <a:cs typeface="Lato Light" panose="020F0502020204030203" pitchFamily="34" charset="0"/>
              </a:rPr>
              <a:t>Cell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ABDEL RAHMAN AL WAZZAN </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Security (Cameras online), Lightning</a:t>
            </a:r>
          </a:p>
          <a:p>
            <a:pPr marL="200928" indent="-200928"/>
            <a:endParaRPr lang="en-US" sz="1266" dirty="0"/>
          </a:p>
        </p:txBody>
      </p:sp>
      <p:sp>
        <p:nvSpPr>
          <p:cNvPr id="5" name="Slide Number Placeholder 4"/>
          <p:cNvSpPr>
            <a:spLocks noGrp="1"/>
          </p:cNvSpPr>
          <p:nvPr>
            <p:ph type="sldNum" sz="quarter" idx="12"/>
          </p:nvPr>
        </p:nvSpPr>
        <p:spPr/>
        <p:txBody>
          <a:bodyPr/>
          <a:lstStyle/>
          <a:p>
            <a:fld id="{1FE5B660-82A8-4251-8600-5877DEA612CD}" type="slidenum">
              <a:rPr lang="en-US" smtClean="0"/>
              <a:t>10</a:t>
            </a:fld>
            <a:endParaRPr lang="en-US"/>
          </a:p>
        </p:txBody>
      </p:sp>
      <p:sp>
        <p:nvSpPr>
          <p:cNvPr id="4" name="Rectangle 3"/>
          <p:cNvSpPr/>
          <p:nvPr/>
        </p:nvSpPr>
        <p:spPr>
          <a:xfrm>
            <a:off x="5162428" y="935583"/>
            <a:ext cx="4627653" cy="4488280"/>
          </a:xfrm>
          <a:prstGeom prst="rect">
            <a:avLst/>
          </a:prstGeom>
        </p:spPr>
        <p:txBody>
          <a:bodyPr wrap="square">
            <a:spAutoFit/>
          </a:bodyPr>
          <a:lstStyle/>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Bistro De Moine </a:t>
            </a:r>
            <a:r>
              <a:rPr lang="fr-FR" sz="1400" b="1" dirty="0" err="1">
                <a:latin typeface="Lato Light" panose="020F0502020204030203" pitchFamily="34" charset="0"/>
                <a:ea typeface="Lato Light" panose="020F0502020204030203" pitchFamily="34" charset="0"/>
                <a:cs typeface="Lato Light" panose="020F0502020204030203" pitchFamily="34" charset="0"/>
              </a:rPr>
              <a:t>Jemayze</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contracting</a:t>
            </a:r>
            <a:r>
              <a:rPr lang="fr-FR" sz="1400" dirty="0">
                <a:latin typeface="Lato Light" panose="020F0502020204030203" pitchFamily="34" charset="0"/>
                <a:ea typeface="Lato Light" panose="020F0502020204030203" pitchFamily="34" charset="0"/>
                <a:cs typeface="Lato Light" panose="020F0502020204030203" pitchFamily="34" charset="0"/>
              </a:rPr>
              <a:t> </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err="1">
                <a:latin typeface="Lato Light" panose="020F0502020204030203" pitchFamily="34" charset="0"/>
                <a:ea typeface="Lato Light" panose="020F0502020204030203" pitchFamily="34" charset="0"/>
                <a:cs typeface="Lato Light" panose="020F0502020204030203" pitchFamily="34" charset="0"/>
              </a:rPr>
              <a:t>Mazloum</a:t>
            </a:r>
            <a:r>
              <a:rPr lang="fr-FR" sz="1400" b="1" dirty="0">
                <a:latin typeface="Lato Light" panose="020F0502020204030203" pitchFamily="34" charset="0"/>
                <a:ea typeface="Lato Light" panose="020F0502020204030203" pitchFamily="34" charset="0"/>
                <a:cs typeface="Lato Light" panose="020F0502020204030203" pitchFamily="34" charset="0"/>
              </a:rPr>
              <a:t> Tower</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contracting</a:t>
            </a:r>
            <a:r>
              <a:rPr lang="fr-FR" sz="1400" dirty="0">
                <a:latin typeface="Lato Light" panose="020F0502020204030203" pitchFamily="34" charset="0"/>
                <a:ea typeface="Lato Light" panose="020F0502020204030203" pitchFamily="34" charset="0"/>
                <a:cs typeface="Lato Light" panose="020F0502020204030203" pitchFamily="34" charset="0"/>
              </a:rPr>
              <a:t> </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Magic Planet</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Villa Noor </a:t>
            </a:r>
            <a:r>
              <a:rPr lang="fr-FR" sz="1400" b="1" dirty="0" err="1">
                <a:latin typeface="Lato Light" panose="020F0502020204030203" pitchFamily="34" charset="0"/>
                <a:ea typeface="Lato Light" panose="020F0502020204030203" pitchFamily="34" charset="0"/>
                <a:cs typeface="Lato Light" panose="020F0502020204030203" pitchFamily="34" charset="0"/>
              </a:rPr>
              <a:t>Bkassin</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contracting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err="1">
                <a:latin typeface="Lato Light" panose="020F0502020204030203" pitchFamily="34" charset="0"/>
                <a:ea typeface="Lato Light" panose="020F0502020204030203" pitchFamily="34" charset="0"/>
                <a:cs typeface="Lato Light" panose="020F0502020204030203" pitchFamily="34" charset="0"/>
              </a:rPr>
              <a:t>Glow</a:t>
            </a:r>
            <a:r>
              <a:rPr lang="fr-FR" sz="1400" b="1" dirty="0">
                <a:latin typeface="Lato Light" panose="020F0502020204030203" pitchFamily="34" charset="0"/>
                <a:ea typeface="Lato Light" panose="020F0502020204030203" pitchFamily="34" charset="0"/>
                <a:cs typeface="Lato Light" panose="020F0502020204030203" pitchFamily="34" charset="0"/>
              </a:rPr>
              <a:t> Pub Beirut</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contracting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err="1">
                <a:latin typeface="Lato Light" panose="020F0502020204030203" pitchFamily="34" charset="0"/>
                <a:ea typeface="Lato Light" panose="020F0502020204030203" pitchFamily="34" charset="0"/>
                <a:cs typeface="Lato Light" panose="020F0502020204030203" pitchFamily="34" charset="0"/>
              </a:rPr>
              <a:t>Remiel</a:t>
            </a:r>
            <a:r>
              <a:rPr lang="fr-FR" sz="1400" b="1" dirty="0">
                <a:latin typeface="Lato Light" panose="020F0502020204030203" pitchFamily="34" charset="0"/>
                <a:ea typeface="Lato Light" panose="020F0502020204030203" pitchFamily="34" charset="0"/>
                <a:cs typeface="Lato Light" panose="020F0502020204030203" pitchFamily="34" charset="0"/>
              </a:rPr>
              <a:t> </a:t>
            </a:r>
            <a:r>
              <a:rPr lang="fr-FR" sz="1400" b="1" dirty="0" err="1">
                <a:latin typeface="Lato Light" panose="020F0502020204030203" pitchFamily="34" charset="0"/>
                <a:ea typeface="Lato Light" panose="020F0502020204030203" pitchFamily="34" charset="0"/>
                <a:cs typeface="Lato Light" panose="020F0502020204030203" pitchFamily="34" charset="0"/>
              </a:rPr>
              <a:t>Chocolate</a:t>
            </a:r>
            <a:r>
              <a:rPr lang="fr-FR" sz="1400" b="1" dirty="0">
                <a:latin typeface="Lato Light" panose="020F0502020204030203" pitchFamily="34" charset="0"/>
                <a:ea typeface="Lato Light" panose="020F0502020204030203" pitchFamily="34" charset="0"/>
                <a:cs typeface="Lato Light" panose="020F0502020204030203" pitchFamily="34" charset="0"/>
              </a:rPr>
              <a:t> </a:t>
            </a:r>
            <a:r>
              <a:rPr lang="fr-FR" sz="1400" b="1" dirty="0" err="1">
                <a:latin typeface="Lato Light" panose="020F0502020204030203" pitchFamily="34" charset="0"/>
                <a:ea typeface="Lato Light" panose="020F0502020204030203" pitchFamily="34" charset="0"/>
                <a:cs typeface="Lato Light" panose="020F0502020204030203" pitchFamily="34" charset="0"/>
              </a:rPr>
              <a:t>factory</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contracting</a:t>
            </a:r>
            <a:r>
              <a:rPr lang="fr-FR" sz="1400" dirty="0">
                <a:latin typeface="Lato Light" panose="020F0502020204030203" pitchFamily="34" charset="0"/>
                <a:ea typeface="Lato Light" panose="020F0502020204030203" pitchFamily="34" charset="0"/>
                <a:cs typeface="Lato Light" panose="020F0502020204030203" pitchFamily="34" charset="0"/>
              </a:rPr>
              <a:t>. </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err="1">
                <a:latin typeface="Lato Light" panose="020F0502020204030203" pitchFamily="34" charset="0"/>
                <a:ea typeface="Lato Light" panose="020F0502020204030203" pitchFamily="34" charset="0"/>
                <a:cs typeface="Lato Light" panose="020F0502020204030203" pitchFamily="34" charset="0"/>
              </a:rPr>
              <a:t>Subcontracting</a:t>
            </a:r>
            <a:r>
              <a:rPr lang="fr-FR" sz="1400" b="1" dirty="0">
                <a:latin typeface="Lato Light" panose="020F0502020204030203" pitchFamily="34" charset="0"/>
                <a:ea typeface="Lato Light" panose="020F0502020204030203" pitchFamily="34" charset="0"/>
                <a:cs typeface="Lato Light" panose="020F0502020204030203" pitchFamily="34" charset="0"/>
              </a:rPr>
              <a:t> Beirut City Center BCC</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From</a:t>
            </a:r>
            <a:r>
              <a:rPr lang="fr-FR" sz="1400" dirty="0">
                <a:latin typeface="Lato Light" panose="020F0502020204030203" pitchFamily="34" charset="0"/>
                <a:ea typeface="Lato Light" panose="020F0502020204030203" pitchFamily="34" charset="0"/>
                <a:cs typeface="Lato Light" panose="020F0502020204030203" pitchFamily="34" charset="0"/>
              </a:rPr>
              <a:t> Al </a:t>
            </a:r>
            <a:r>
              <a:rPr lang="fr-FR" sz="1400" dirty="0" err="1">
                <a:latin typeface="Lato Light" panose="020F0502020204030203" pitchFamily="34" charset="0"/>
                <a:ea typeface="Lato Light" panose="020F0502020204030203" pitchFamily="34" charset="0"/>
                <a:cs typeface="Lato Light" panose="020F0502020204030203" pitchFamily="34" charset="0"/>
              </a:rPr>
              <a:t>Bounian</a:t>
            </a:r>
            <a:r>
              <a:rPr lang="fr-FR" sz="1400" dirty="0">
                <a:latin typeface="Lato Light" panose="020F0502020204030203" pitchFamily="34" charset="0"/>
                <a:ea typeface="Lato Light" panose="020F0502020204030203" pitchFamily="34" charset="0"/>
                <a:cs typeface="Lato Light" panose="020F0502020204030203" pitchFamily="34" charset="0"/>
              </a:rPr>
              <a:t> (Low and Medium Voltage)</a:t>
            </a: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BUILDERS</a:t>
            </a:r>
            <a:r>
              <a:rPr lang="fr-FR" sz="1400" dirty="0">
                <a:latin typeface="Lato Light" panose="020F0502020204030203" pitchFamily="34" charset="0"/>
                <a:ea typeface="Lato Light" panose="020F0502020204030203" pitchFamily="34" charset="0"/>
                <a:cs typeface="Lato Light" panose="020F0502020204030203" pitchFamily="34" charset="0"/>
              </a:rPr>
              <a:t> :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HALIM EL ROUMI</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PAUL KHAWEJA</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HARKOUS CHICKEN </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NABIL YEHYA CHEMLAN</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Electrical</a:t>
            </a:r>
            <a:r>
              <a:rPr lang="fr-FR" sz="1400" dirty="0">
                <a:latin typeface="Lato Light" panose="020F0502020204030203" pitchFamily="34" charset="0"/>
                <a:ea typeface="Lato Light" panose="020F0502020204030203" pitchFamily="34" charset="0"/>
                <a:cs typeface="Lato Light" panose="020F0502020204030203" pitchFamily="34" charset="0"/>
              </a:rPr>
              <a:t>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buFont typeface="Arial" panose="020B0604020202020204" pitchFamily="34" charset="0"/>
              <a:buChar char="•"/>
            </a:pPr>
            <a:endParaRPr lang="en-US" sz="1266" dirty="0"/>
          </a:p>
        </p:txBody>
      </p:sp>
      <p:sp>
        <p:nvSpPr>
          <p:cNvPr id="2" name="TextBox 1"/>
          <p:cNvSpPr txBox="1"/>
          <p:nvPr/>
        </p:nvSpPr>
        <p:spPr>
          <a:xfrm>
            <a:off x="2629095" y="113770"/>
            <a:ext cx="4958412" cy="400110"/>
          </a:xfrm>
          <a:prstGeom prst="rect">
            <a:avLst/>
          </a:prstGeom>
          <a:noFill/>
        </p:spPr>
        <p:txBody>
          <a:bodyPr wrap="square" rtlCol="0">
            <a:spAutoFit/>
          </a:bodyPr>
          <a:lstStyle/>
          <a:p>
            <a:r>
              <a:rPr lang="en-US" sz="2000" b="1" u="sng" dirty="0">
                <a:latin typeface="Lato Light" panose="020F0502020204030203" pitchFamily="34" charset="0"/>
                <a:ea typeface="Lato Light" panose="020F0502020204030203" pitchFamily="34" charset="0"/>
                <a:cs typeface="Lato Light" panose="020F0502020204030203" pitchFamily="34" charset="0"/>
              </a:rPr>
              <a:t>Some of our Electrical and lighting projects</a:t>
            </a:r>
          </a:p>
        </p:txBody>
      </p:sp>
    </p:spTree>
    <p:extLst>
      <p:ext uri="{BB962C8B-B14F-4D97-AF65-F5344CB8AC3E}">
        <p14:creationId xmlns:p14="http://schemas.microsoft.com/office/powerpoint/2010/main" val="1501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336" y="458966"/>
            <a:ext cx="4388493" cy="5203960"/>
          </a:xfrm>
        </p:spPr>
        <p:txBody>
          <a:bodyPr>
            <a:normAutofit/>
          </a:bodyPr>
          <a:lstStyle/>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BANK DU LIBAN</a:t>
            </a:r>
            <a:r>
              <a:rPr lang="fr-FR" sz="1400" dirty="0">
                <a:latin typeface="Lato Light" panose="020F0502020204030203" pitchFamily="34" charset="0"/>
                <a:ea typeface="Lato Light" panose="020F0502020204030203" pitchFamily="34" charset="0"/>
                <a:cs typeface="Lato Light" panose="020F0502020204030203" pitchFamily="34" charset="0"/>
              </a:rPr>
              <a:t>: Earthing system, Lightning Protection, Speech Threw System.</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OTTICO &amp; STUDIO OPTIC </a:t>
            </a:r>
            <a:r>
              <a:rPr lang="fr-FR" sz="1400" dirty="0">
                <a:latin typeface="Lato Light" panose="020F0502020204030203" pitchFamily="34" charset="0"/>
                <a:ea typeface="Lato Light" panose="020F0502020204030203" pitchFamily="34" charset="0"/>
                <a:cs typeface="Lato Light" panose="020F0502020204030203" pitchFamily="34" charset="0"/>
              </a:rPr>
              <a:t>– BEIRUT SOUKS: Electrical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St ANTOINE CHURCH HARISSA</a:t>
            </a:r>
            <a:r>
              <a:rPr lang="fr-FR" sz="1400" dirty="0">
                <a:latin typeface="Lato Light" panose="020F0502020204030203" pitchFamily="34" charset="0"/>
                <a:ea typeface="Lato Light" panose="020F0502020204030203" pitchFamily="34" charset="0"/>
                <a:cs typeface="Lato Light" panose="020F0502020204030203" pitchFamily="34" charset="0"/>
              </a:rPr>
              <a:t>: Electrical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EDGARD ARAMOUNI BUILDING</a:t>
            </a:r>
            <a:r>
              <a:rPr lang="fr-FR" sz="1400" dirty="0">
                <a:latin typeface="Lato Light" panose="020F0502020204030203" pitchFamily="34" charset="0"/>
                <a:ea typeface="Lato Light" panose="020F0502020204030203" pitchFamily="34" charset="0"/>
                <a:cs typeface="Lato Light" panose="020F0502020204030203" pitchFamily="34" charset="0"/>
              </a:rPr>
              <a:t>: Electrical, Lightning, St Security, Home Automation, Earthing, Lightning …</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St JOSEPH CHURCH ACHRAFIEH</a:t>
            </a:r>
            <a:r>
              <a:rPr lang="fr-FR" sz="1400" dirty="0">
                <a:latin typeface="Lato Light" panose="020F0502020204030203" pitchFamily="34" charset="0"/>
                <a:ea typeface="Lato Light" panose="020F0502020204030203" pitchFamily="34" charset="0"/>
                <a:cs typeface="Lato Light" panose="020F0502020204030203" pitchFamily="34" charset="0"/>
              </a:rPr>
              <a:t>: Electrical, </a:t>
            </a:r>
            <a:r>
              <a:rPr lang="fr-FR" sz="1400" dirty="0" err="1">
                <a:latin typeface="Lato Light" panose="020F0502020204030203" pitchFamily="34" charset="0"/>
                <a:ea typeface="Lato Light" panose="020F0502020204030203" pitchFamily="34" charset="0"/>
                <a:cs typeface="Lato Light" panose="020F0502020204030203" pitchFamily="34" charset="0"/>
              </a:rPr>
              <a:t>Lighting</a:t>
            </a:r>
            <a:r>
              <a:rPr lang="fr-FR" sz="1400" dirty="0">
                <a:latin typeface="Lato Light" panose="020F0502020204030203" pitchFamily="34" charset="0"/>
                <a:ea typeface="Lato Light" panose="020F0502020204030203" pitchFamily="34" charset="0"/>
                <a:cs typeface="Lato Light" panose="020F0502020204030203" pitchFamily="34" charset="0"/>
              </a:rPr>
              <a:t>, Security, Automation and Sound.</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Restaurant-Pub-Nightclub</a:t>
            </a:r>
            <a:r>
              <a:rPr lang="fr-FR" sz="1400" dirty="0">
                <a:latin typeface="Lato Light" panose="020F0502020204030203" pitchFamily="34" charset="0"/>
                <a:ea typeface="Lato Light" panose="020F0502020204030203" pitchFamily="34" charset="0"/>
                <a:cs typeface="Lato Light" panose="020F0502020204030203" pitchFamily="34" charset="0"/>
              </a:rPr>
              <a:t>: “CUBA LIBRE”, “SIDI”, and “MONOT THEATRE” : Electrical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TRIPOLY PORT</a:t>
            </a:r>
            <a:r>
              <a:rPr lang="fr-FR" sz="1400" dirty="0">
                <a:latin typeface="Lato Light" panose="020F0502020204030203" pitchFamily="34" charset="0"/>
                <a:ea typeface="Lato Light" panose="020F0502020204030203" pitchFamily="34" charset="0"/>
                <a:cs typeface="Lato Light" panose="020F0502020204030203" pitchFamily="34" charset="0"/>
              </a:rPr>
              <a:t>: Solar Street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BYBLOS SUD </a:t>
            </a:r>
            <a:r>
              <a:rPr lang="fr-FR" sz="1400" dirty="0">
                <a:latin typeface="Lato Light" panose="020F0502020204030203" pitchFamily="34" charset="0"/>
                <a:ea typeface="Lato Light" panose="020F0502020204030203" pitchFamily="34" charset="0"/>
                <a:cs typeface="Lato Light" panose="020F0502020204030203" pitchFamily="34" charset="0"/>
              </a:rPr>
              <a:t>: Optical Fibre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BREIDY BUILDING</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SKY BAR </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AGILITY</a:t>
            </a:r>
            <a:r>
              <a:rPr lang="fr-FR" sz="1400" dirty="0">
                <a:latin typeface="Lato Light" panose="020F0502020204030203" pitchFamily="34" charset="0"/>
                <a:ea typeface="Lato Light" panose="020F0502020204030203" pitchFamily="34" charset="0"/>
                <a:cs typeface="Lato Light" panose="020F0502020204030203" pitchFamily="34" charset="0"/>
              </a:rPr>
              <a:t> :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lvl="0">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OGERO</a:t>
            </a:r>
            <a:r>
              <a:rPr lang="fr-FR" sz="1400" dirty="0">
                <a:latin typeface="Lato Light" panose="020F0502020204030203" pitchFamily="34" charset="0"/>
                <a:ea typeface="Lato Light" panose="020F0502020204030203" pitchFamily="34" charset="0"/>
                <a:cs typeface="Lato Light" panose="020F0502020204030203" pitchFamily="34" charset="0"/>
              </a:rPr>
              <a:t> :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Slide Number Placeholder 1"/>
          <p:cNvSpPr>
            <a:spLocks noGrp="1"/>
          </p:cNvSpPr>
          <p:nvPr>
            <p:ph type="sldNum" sz="quarter" idx="12"/>
          </p:nvPr>
        </p:nvSpPr>
        <p:spPr/>
        <p:txBody>
          <a:bodyPr/>
          <a:lstStyle/>
          <a:p>
            <a:fld id="{1FE5B660-82A8-4251-8600-5877DEA612CD}" type="slidenum">
              <a:rPr lang="en-US" smtClean="0"/>
              <a:t>11</a:t>
            </a:fld>
            <a:endParaRPr lang="en-US"/>
          </a:p>
        </p:txBody>
      </p:sp>
      <p:sp>
        <p:nvSpPr>
          <p:cNvPr id="5" name="TextBox 4"/>
          <p:cNvSpPr txBox="1"/>
          <p:nvPr/>
        </p:nvSpPr>
        <p:spPr>
          <a:xfrm>
            <a:off x="5216924" y="376660"/>
            <a:ext cx="4753213" cy="5134611"/>
          </a:xfrm>
          <a:prstGeom prst="rect">
            <a:avLst/>
          </a:prstGeom>
          <a:noFill/>
        </p:spPr>
        <p:txBody>
          <a:bodyPr wrap="square" rtlCol="0">
            <a:spAutoFit/>
          </a:bodyPr>
          <a:lstStyle/>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KHATER ENGINEERING</a:t>
            </a:r>
            <a:r>
              <a:rPr lang="fr-FR" sz="1400" dirty="0">
                <a:latin typeface="Lato Light" panose="020F0502020204030203" pitchFamily="34" charset="0"/>
                <a:ea typeface="Lato Light" panose="020F0502020204030203" pitchFamily="34" charset="0"/>
                <a:cs typeface="Lato Light" panose="020F0502020204030203" pitchFamily="34" charset="0"/>
              </a:rPr>
              <a:t>: Controls</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SINAAT</a:t>
            </a:r>
            <a:r>
              <a:rPr lang="fr-FR" sz="1400" dirty="0">
                <a:latin typeface="Lato Light" panose="020F0502020204030203" pitchFamily="34" charset="0"/>
                <a:ea typeface="Lato Light" panose="020F0502020204030203" pitchFamily="34" charset="0"/>
                <a:cs typeface="Lato Light" panose="020F0502020204030203" pitchFamily="34" charset="0"/>
              </a:rPr>
              <a:t> :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CCI </a:t>
            </a:r>
            <a:r>
              <a:rPr lang="fr-FR" sz="1400" b="1" dirty="0" err="1">
                <a:latin typeface="Lato Light" panose="020F0502020204030203" pitchFamily="34" charset="0"/>
                <a:ea typeface="Lato Light" panose="020F0502020204030203" pitchFamily="34" charset="0"/>
                <a:cs typeface="Lato Light" panose="020F0502020204030203" pitchFamily="34" charset="0"/>
              </a:rPr>
              <a:t>sarl</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MADISON HOTEL</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smtClean="0">
                <a:latin typeface="Lato Light" panose="020F0502020204030203" pitchFamily="34" charset="0"/>
                <a:ea typeface="Lato Light" panose="020F0502020204030203" pitchFamily="34" charset="0"/>
                <a:cs typeface="Lato Light" panose="020F0502020204030203" pitchFamily="34" charset="0"/>
              </a:rPr>
              <a:t>TOTAL GAS Station </a:t>
            </a:r>
            <a:r>
              <a:rPr lang="fr-FR" sz="1400" b="1" dirty="0">
                <a:latin typeface="Lato Light" panose="020F0502020204030203" pitchFamily="34" charset="0"/>
                <a:ea typeface="Lato Light" panose="020F0502020204030203" pitchFamily="34" charset="0"/>
                <a:cs typeface="Lato Light" panose="020F0502020204030203" pitchFamily="34" charset="0"/>
              </a:rPr>
              <a:t>BAABDA </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HYPCO GAS STATIONS</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MOVENPIC</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smtClean="0">
                <a:latin typeface="Lato Light" panose="020F0502020204030203" pitchFamily="34" charset="0"/>
                <a:ea typeface="Lato Light" panose="020F0502020204030203" pitchFamily="34" charset="0"/>
                <a:cs typeface="Lato Light" panose="020F0502020204030203" pitchFamily="34" charset="0"/>
              </a:rPr>
              <a:t>Lightning and </a:t>
            </a:r>
            <a:r>
              <a:rPr lang="fr-FR" sz="1400" dirty="0" err="1" smtClean="0">
                <a:latin typeface="Lato Light" panose="020F0502020204030203" pitchFamily="34" charset="0"/>
                <a:ea typeface="Lato Light" panose="020F0502020204030203" pitchFamily="34" charset="0"/>
                <a:cs typeface="Lato Light" panose="020F0502020204030203" pitchFamily="34" charset="0"/>
              </a:rPr>
              <a:t>Electrcial</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AQUAMARINA</a:t>
            </a:r>
            <a:r>
              <a:rPr lang="fr-FR" sz="1400" dirty="0">
                <a:latin typeface="Lato Light" panose="020F0502020204030203" pitchFamily="34" charset="0"/>
                <a:ea typeface="Lato Light" panose="020F0502020204030203" pitchFamily="34" charset="0"/>
                <a:cs typeface="Lato Light" panose="020F0502020204030203" pitchFamily="34" charset="0"/>
              </a:rPr>
              <a:t> :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SAYCO GLASS</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EIGHT NIGHT CLUB - </a:t>
            </a:r>
            <a:r>
              <a:rPr lang="fr-FR" sz="1400" b="1" u="sng" dirty="0">
                <a:latin typeface="Lato Light" panose="020F0502020204030203" pitchFamily="34" charset="0"/>
                <a:ea typeface="Lato Light" panose="020F0502020204030203" pitchFamily="34" charset="0"/>
                <a:cs typeface="Lato Light" panose="020F0502020204030203" pitchFamily="34" charset="0"/>
              </a:rPr>
              <a:t>JORDAN</a:t>
            </a:r>
            <a:r>
              <a:rPr lang="fr-FR" sz="1400" b="1" dirty="0">
                <a:latin typeface="Lato Light" panose="020F0502020204030203" pitchFamily="34" charset="0"/>
                <a:ea typeface="Lato Light" panose="020F0502020204030203" pitchFamily="34" charset="0"/>
                <a:cs typeface="Lato Light" panose="020F0502020204030203" pitchFamily="34" charset="0"/>
              </a:rPr>
              <a:t> </a:t>
            </a:r>
            <a:r>
              <a:rPr lang="fr-FR" sz="1400" dirty="0">
                <a:latin typeface="Lato Light" panose="020F0502020204030203" pitchFamily="34" charset="0"/>
                <a:ea typeface="Lato Light" panose="020F0502020204030203" pitchFamily="34" charset="0"/>
                <a:cs typeface="Lato Light" panose="020F0502020204030203" pitchFamily="34" charset="0"/>
              </a:rPr>
              <a:t>: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JORDANIAN RADIO &amp; TV</a:t>
            </a:r>
            <a:r>
              <a:rPr lang="fr-FR" sz="1400" dirty="0">
                <a:latin typeface="Lato Light" panose="020F0502020204030203" pitchFamily="34" charset="0"/>
                <a:ea typeface="Lato Light" panose="020F0502020204030203" pitchFamily="34" charset="0"/>
                <a:cs typeface="Lato Light" panose="020F0502020204030203" pitchFamily="34" charset="0"/>
              </a:rPr>
              <a:t>: Lightning, </a:t>
            </a:r>
            <a:r>
              <a:rPr lang="fr-FR" sz="1400" dirty="0" err="1">
                <a:latin typeface="Lato Light" panose="020F0502020204030203" pitchFamily="34" charset="0"/>
                <a:ea typeface="Lato Light" panose="020F0502020204030203" pitchFamily="34" charset="0"/>
                <a:cs typeface="Lato Light" panose="020F0502020204030203" pitchFamily="34" charset="0"/>
              </a:rPr>
              <a:t>Electronic</a:t>
            </a:r>
            <a:r>
              <a:rPr lang="fr-FR" sz="1400" dirty="0">
                <a:latin typeface="Lato Light" panose="020F0502020204030203" pitchFamily="34" charset="0"/>
                <a:ea typeface="Lato Light" panose="020F0502020204030203" pitchFamily="34" charset="0"/>
                <a:cs typeface="Lato Light" panose="020F0502020204030203" pitchFamily="34" charset="0"/>
              </a:rPr>
              <a:t> </a:t>
            </a:r>
            <a:r>
              <a:rPr lang="fr-FR" sz="1400" dirty="0" err="1">
                <a:latin typeface="Lato Light" panose="020F0502020204030203" pitchFamily="34" charset="0"/>
                <a:ea typeface="Lato Light" panose="020F0502020204030203" pitchFamily="34" charset="0"/>
                <a:cs typeface="Lato Light" panose="020F0502020204030203" pitchFamily="34" charset="0"/>
              </a:rPr>
              <a:t>controls</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BUILDERS</a:t>
            </a:r>
            <a:r>
              <a:rPr lang="fr-FR" sz="1400" dirty="0">
                <a:latin typeface="Lato Light" panose="020F0502020204030203" pitchFamily="34" charset="0"/>
                <a:ea typeface="Lato Light" panose="020F0502020204030203" pitchFamily="34" charset="0"/>
                <a:cs typeface="Lato Light" panose="020F0502020204030203" pitchFamily="34" charset="0"/>
              </a:rPr>
              <a:t> :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HALIM EL ROUMI</a:t>
            </a:r>
            <a:r>
              <a:rPr lang="fr-FR" sz="1400" dirty="0">
                <a:latin typeface="Lato Light" panose="020F0502020204030203" pitchFamily="34" charset="0"/>
                <a:ea typeface="Lato Light" panose="020F0502020204030203" pitchFamily="34" charset="0"/>
                <a:cs typeface="Lato Light" panose="020F0502020204030203" pitchFamily="34" charset="0"/>
              </a:rPr>
              <a:t>: Electrical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PAUL KHAWEJA</a:t>
            </a:r>
            <a:r>
              <a:rPr lang="fr-FR" sz="1400" dirty="0">
                <a:latin typeface="Lato Light" panose="020F0502020204030203" pitchFamily="34" charset="0"/>
                <a:ea typeface="Lato Light" panose="020F0502020204030203" pitchFamily="34" charset="0"/>
                <a:cs typeface="Lato Light" panose="020F0502020204030203" pitchFamily="34" charset="0"/>
              </a:rPr>
              <a:t>: Electrical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nSpc>
                <a:spcPct val="150000"/>
              </a:lnSpc>
              <a:buSzPct val="50000"/>
              <a:buFont typeface="Wingdings" panose="05000000000000000000" pitchFamily="2" charset="2"/>
              <a:buChar char="Ø"/>
            </a:pPr>
            <a:r>
              <a:rPr lang="fr-FR" sz="1400" b="1" dirty="0">
                <a:latin typeface="Lato Light" panose="020F0502020204030203" pitchFamily="34" charset="0"/>
                <a:ea typeface="Lato Light" panose="020F0502020204030203" pitchFamily="34" charset="0"/>
                <a:cs typeface="Lato Light" panose="020F0502020204030203" pitchFamily="34" charset="0"/>
              </a:rPr>
              <a:t>NABIL YEHYA CHEMLAN</a:t>
            </a:r>
            <a:r>
              <a:rPr lang="fr-FR" sz="1400" dirty="0">
                <a:latin typeface="Lato Light" panose="020F0502020204030203" pitchFamily="34" charset="0"/>
                <a:ea typeface="Lato Light" panose="020F0502020204030203" pitchFamily="34" charset="0"/>
                <a:cs typeface="Lato Light" panose="020F0502020204030203" pitchFamily="34" charset="0"/>
              </a:rPr>
              <a:t>: Electrical and Lightning.</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endParaRPr lang="en-US" sz="1266" dirty="0"/>
          </a:p>
        </p:txBody>
      </p:sp>
    </p:spTree>
    <p:extLst>
      <p:ext uri="{BB962C8B-B14F-4D97-AF65-F5344CB8AC3E}">
        <p14:creationId xmlns:p14="http://schemas.microsoft.com/office/powerpoint/2010/main" val="378524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790" y="1521683"/>
            <a:ext cx="661101" cy="673822"/>
          </a:xfrm>
          <a:prstGeom prst="rect">
            <a:avLst/>
          </a:prstGeom>
        </p:spPr>
      </p:pic>
      <p:sp>
        <p:nvSpPr>
          <p:cNvPr id="13" name="TextBox 12"/>
          <p:cNvSpPr txBox="1"/>
          <p:nvPr/>
        </p:nvSpPr>
        <p:spPr>
          <a:xfrm>
            <a:off x="897140" y="2510025"/>
            <a:ext cx="2501502" cy="2690737"/>
          </a:xfrm>
          <a:prstGeom prst="rect">
            <a:avLst/>
          </a:prstGeom>
          <a:noFill/>
        </p:spPr>
        <p:txBody>
          <a:bodyPr wrap="square" rtlCol="0">
            <a:spAutoFit/>
          </a:bodyPr>
          <a:lstStyle/>
          <a:p>
            <a:r>
              <a:rPr lang="en-US" sz="1407" b="1" dirty="0">
                <a:latin typeface="Lato Light" panose="020F0502020204030203" pitchFamily="34" charset="0"/>
                <a:ea typeface="Lato Light" panose="020F0502020204030203" pitchFamily="34" charset="0"/>
                <a:cs typeface="Lato Light" panose="020F0502020204030203" pitchFamily="34" charset="0"/>
              </a:rPr>
              <a:t>Head Office</a:t>
            </a:r>
          </a:p>
          <a:p>
            <a:endParaRPr lang="en-US" sz="1407" b="1" dirty="0">
              <a:latin typeface="Lato Light" panose="020F0502020204030203" pitchFamily="34" charset="0"/>
              <a:ea typeface="Lato Light" panose="020F0502020204030203" pitchFamily="34" charset="0"/>
              <a:cs typeface="Lato Light" panose="020F0502020204030203" pitchFamily="34" charset="0"/>
            </a:endParaRPr>
          </a:p>
          <a:p>
            <a:r>
              <a:rPr lang="en-US" sz="1407" dirty="0" err="1">
                <a:latin typeface="Lato Light" panose="020F0502020204030203" pitchFamily="34" charset="0"/>
                <a:ea typeface="Lato Light" panose="020F0502020204030203" pitchFamily="34" charset="0"/>
                <a:cs typeface="Lato Light" panose="020F0502020204030203" pitchFamily="34" charset="0"/>
              </a:rPr>
              <a:t>Furn</a:t>
            </a:r>
            <a:r>
              <a:rPr lang="en-US" sz="1407" dirty="0">
                <a:latin typeface="Lato Light" panose="020F0502020204030203" pitchFamily="34" charset="0"/>
                <a:ea typeface="Lato Light" panose="020F0502020204030203" pitchFamily="34" charset="0"/>
                <a:cs typeface="Lato Light" panose="020F0502020204030203" pitchFamily="34" charset="0"/>
              </a:rPr>
              <a:t> El </a:t>
            </a:r>
            <a:r>
              <a:rPr lang="en-US" sz="1407" dirty="0" err="1">
                <a:latin typeface="Lato Light" panose="020F0502020204030203" pitchFamily="34" charset="0"/>
                <a:ea typeface="Lato Light" panose="020F0502020204030203" pitchFamily="34" charset="0"/>
                <a:cs typeface="Lato Light" panose="020F0502020204030203" pitchFamily="34" charset="0"/>
              </a:rPr>
              <a:t>Chebbak</a:t>
            </a:r>
            <a:r>
              <a:rPr lang="en-US" sz="1407" dirty="0">
                <a:latin typeface="Lato Light" panose="020F0502020204030203" pitchFamily="34" charset="0"/>
                <a:ea typeface="Lato Light" panose="020F0502020204030203" pitchFamily="34" charset="0"/>
                <a:cs typeface="Lato Light" panose="020F0502020204030203" pitchFamily="34" charset="0"/>
              </a:rPr>
              <a:t> General Street </a:t>
            </a:r>
            <a:r>
              <a:rPr lang="en-US" sz="1407" dirty="0" err="1">
                <a:latin typeface="Lato Light" panose="020F0502020204030203" pitchFamily="34" charset="0"/>
                <a:ea typeface="Lato Light" panose="020F0502020204030203" pitchFamily="34" charset="0"/>
                <a:cs typeface="Lato Light" panose="020F0502020204030203" pitchFamily="34" charset="0"/>
              </a:rPr>
              <a:t>Wakim</a:t>
            </a:r>
            <a:r>
              <a:rPr lang="en-US" sz="1407" dirty="0">
                <a:latin typeface="Lato Light" panose="020F0502020204030203" pitchFamily="34" charset="0"/>
                <a:ea typeface="Lato Light" panose="020F0502020204030203" pitchFamily="34" charset="0"/>
                <a:cs typeface="Lato Light" panose="020F0502020204030203" pitchFamily="34" charset="0"/>
              </a:rPr>
              <a:t> Building, 1st Floor</a:t>
            </a:r>
          </a:p>
          <a:p>
            <a:pPr marL="241113" indent="-241113">
              <a:buFont typeface="Courier New" panose="02070309020205020404" pitchFamily="49" charset="0"/>
              <a:buChar char="o"/>
            </a:pPr>
            <a:endParaRPr lang="en-US" sz="1407" dirty="0">
              <a:latin typeface="Lato Light" panose="020F0502020204030203" pitchFamily="34" charset="0"/>
              <a:ea typeface="Lato Light" panose="020F0502020204030203" pitchFamily="34" charset="0"/>
              <a:cs typeface="Lato Light" panose="020F0502020204030203" pitchFamily="34" charset="0"/>
            </a:endParaRPr>
          </a:p>
          <a:p>
            <a:r>
              <a:rPr lang="en-US" sz="1407" b="1" dirty="0">
                <a:latin typeface="Lato Light" panose="020F0502020204030203" pitchFamily="34" charset="0"/>
                <a:ea typeface="Lato Light" panose="020F0502020204030203" pitchFamily="34" charset="0"/>
                <a:cs typeface="Lato Light" panose="020F0502020204030203" pitchFamily="34" charset="0"/>
              </a:rPr>
              <a:t>Branch </a:t>
            </a:r>
          </a:p>
          <a:p>
            <a:r>
              <a:rPr lang="en-US" sz="1407" dirty="0" err="1">
                <a:latin typeface="Lato Light" panose="020F0502020204030203" pitchFamily="34" charset="0"/>
                <a:ea typeface="Lato Light" panose="020F0502020204030203" pitchFamily="34" charset="0"/>
                <a:cs typeface="Lato Light" panose="020F0502020204030203" pitchFamily="34" charset="0"/>
              </a:rPr>
              <a:t>Qabr</a:t>
            </a:r>
            <a:r>
              <a:rPr lang="en-US" sz="1407" dirty="0">
                <a:latin typeface="Lato Light" panose="020F0502020204030203" pitchFamily="34" charset="0"/>
                <a:ea typeface="Lato Light" panose="020F0502020204030203" pitchFamily="34" charset="0"/>
                <a:cs typeface="Lato Light" panose="020F0502020204030203" pitchFamily="34" charset="0"/>
              </a:rPr>
              <a:t> </a:t>
            </a:r>
            <a:r>
              <a:rPr lang="en-US" sz="1407" dirty="0" err="1">
                <a:latin typeface="Lato Light" panose="020F0502020204030203" pitchFamily="34" charset="0"/>
                <a:ea typeface="Lato Light" panose="020F0502020204030203" pitchFamily="34" charset="0"/>
                <a:cs typeface="Lato Light" panose="020F0502020204030203" pitchFamily="34" charset="0"/>
              </a:rPr>
              <a:t>Chmoun</a:t>
            </a:r>
            <a:r>
              <a:rPr lang="en-US" sz="1407" dirty="0">
                <a:latin typeface="Lato Light" panose="020F0502020204030203" pitchFamily="34" charset="0"/>
                <a:ea typeface="Lato Light" panose="020F0502020204030203" pitchFamily="34" charset="0"/>
                <a:cs typeface="Lato Light" panose="020F0502020204030203" pitchFamily="34" charset="0"/>
              </a:rPr>
              <a:t>, main Road </a:t>
            </a:r>
          </a:p>
          <a:p>
            <a:pPr marL="241113" indent="-241113">
              <a:buFont typeface="Courier New" panose="02070309020205020404" pitchFamily="49" charset="0"/>
              <a:buChar char="o"/>
            </a:pPr>
            <a:endParaRPr lang="en-US" sz="1407" dirty="0">
              <a:latin typeface="Lato Light" panose="020F0502020204030203" pitchFamily="34" charset="0"/>
              <a:ea typeface="Lato Light" panose="020F0502020204030203" pitchFamily="34" charset="0"/>
              <a:cs typeface="Lato Light" panose="020F0502020204030203" pitchFamily="34" charset="0"/>
            </a:endParaRPr>
          </a:p>
          <a:p>
            <a:r>
              <a:rPr lang="en-US" sz="1407" b="1" dirty="0">
                <a:latin typeface="Lato Light" panose="020F0502020204030203" pitchFamily="34" charset="0"/>
                <a:ea typeface="Lato Light" panose="020F0502020204030203" pitchFamily="34" charset="0"/>
                <a:cs typeface="Lato Light" panose="020F0502020204030203" pitchFamily="34" charset="0"/>
              </a:rPr>
              <a:t>Spain</a:t>
            </a:r>
            <a:r>
              <a:rPr lang="en-US" sz="1407" dirty="0">
                <a:latin typeface="Lato Light" panose="020F0502020204030203" pitchFamily="34" charset="0"/>
                <a:ea typeface="Lato Light" panose="020F0502020204030203" pitchFamily="34" charset="0"/>
                <a:cs typeface="Lato Light" panose="020F0502020204030203" pitchFamily="34" charset="0"/>
              </a:rPr>
              <a:t> </a:t>
            </a:r>
          </a:p>
          <a:p>
            <a:r>
              <a:rPr lang="en-US" sz="1407" dirty="0">
                <a:latin typeface="Lato Light" panose="020F0502020204030203" pitchFamily="34" charset="0"/>
                <a:ea typeface="Lato Light" panose="020F0502020204030203" pitchFamily="34" charset="0"/>
                <a:cs typeface="Lato Light" panose="020F0502020204030203" pitchFamily="34" charset="0"/>
              </a:rPr>
              <a:t>Ronda Nord 4</a:t>
            </a:r>
          </a:p>
          <a:p>
            <a:r>
              <a:rPr lang="en-US" sz="1407" dirty="0">
                <a:latin typeface="Lato Light" panose="020F0502020204030203" pitchFamily="34" charset="0"/>
                <a:ea typeface="Lato Light" panose="020F0502020204030203" pitchFamily="34" charset="0"/>
                <a:cs typeface="Lato Light" panose="020F0502020204030203" pitchFamily="34" charset="0"/>
              </a:rPr>
              <a:t>46540 El Puig - Valencia</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989" y="1521683"/>
            <a:ext cx="726813" cy="76504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5090" y="1546288"/>
            <a:ext cx="636187" cy="649217"/>
          </a:xfrm>
          <a:prstGeom prst="rect">
            <a:avLst/>
          </a:prstGeom>
        </p:spPr>
      </p:pic>
      <p:sp>
        <p:nvSpPr>
          <p:cNvPr id="17" name="TextBox 16"/>
          <p:cNvSpPr txBox="1"/>
          <p:nvPr/>
        </p:nvSpPr>
        <p:spPr>
          <a:xfrm>
            <a:off x="3759985" y="2857500"/>
            <a:ext cx="2157136" cy="954107"/>
          </a:xfrm>
          <a:prstGeom prst="rect">
            <a:avLst/>
          </a:prstGeom>
          <a:noFill/>
        </p:spPr>
        <p:txBody>
          <a:bodyPr wrap="square" rtlCol="0">
            <a:spAutoFit/>
          </a:bodyPr>
          <a:lstStyle/>
          <a:p>
            <a:pPr marL="200928" indent="-200928">
              <a:buFont typeface="Courier New" panose="02070309020205020404" pitchFamily="49" charset="0"/>
              <a:buChar char="o"/>
            </a:pPr>
            <a:r>
              <a:rPr lang="en-US" sz="1400" dirty="0">
                <a:latin typeface="Lato Light" panose="020F0502020204030203" pitchFamily="34" charset="0"/>
                <a:ea typeface="Lato Light" panose="020F0502020204030203" pitchFamily="34" charset="0"/>
                <a:cs typeface="Lato Light" panose="020F0502020204030203" pitchFamily="34" charset="0"/>
              </a:rPr>
              <a:t>01/ 28 01 01</a:t>
            </a:r>
          </a:p>
          <a:p>
            <a:pPr marL="200928" indent="-200928">
              <a:buFont typeface="Courier New" panose="02070309020205020404" pitchFamily="49" charset="0"/>
              <a:buChar char="o"/>
            </a:pPr>
            <a:r>
              <a:rPr lang="en-US" sz="1400" dirty="0">
                <a:latin typeface="Lato Light" panose="020F0502020204030203" pitchFamily="34" charset="0"/>
                <a:ea typeface="Lato Light" panose="020F0502020204030203" pitchFamily="34" charset="0"/>
                <a:cs typeface="Lato Light" panose="020F0502020204030203" pitchFamily="34" charset="0"/>
              </a:rPr>
              <a:t>70/ 28 01 01</a:t>
            </a:r>
          </a:p>
          <a:p>
            <a:pPr marL="200928" indent="-200928">
              <a:buFont typeface="Courier New" panose="02070309020205020404" pitchFamily="49" charset="0"/>
              <a:buChar char="o"/>
            </a:pPr>
            <a:r>
              <a:rPr lang="en-US" sz="1400" dirty="0">
                <a:latin typeface="Lato Light" panose="020F0502020204030203" pitchFamily="34" charset="0"/>
                <a:ea typeface="Lato Light" panose="020F0502020204030203" pitchFamily="34" charset="0"/>
                <a:cs typeface="Lato Light" panose="020F0502020204030203" pitchFamily="34" charset="0"/>
              </a:rPr>
              <a:t>76/ 96 67 96</a:t>
            </a:r>
          </a:p>
          <a:p>
            <a:pPr marL="200928" indent="-200928">
              <a:buFont typeface="Courier New" panose="02070309020205020404" pitchFamily="49" charset="0"/>
              <a:buChar char="o"/>
            </a:pPr>
            <a:r>
              <a:rPr lang="en-US" sz="1400" dirty="0">
                <a:latin typeface="Lato Light" panose="020F0502020204030203" pitchFamily="34" charset="0"/>
                <a:ea typeface="Lato Light" panose="020F0502020204030203" pitchFamily="34" charset="0"/>
                <a:cs typeface="Lato Light" panose="020F0502020204030203" pitchFamily="34" charset="0"/>
              </a:rPr>
              <a:t>+34 636 525 232</a:t>
            </a:r>
          </a:p>
        </p:txBody>
      </p:sp>
      <p:sp>
        <p:nvSpPr>
          <p:cNvPr id="19" name="TextBox 18"/>
          <p:cNvSpPr txBox="1"/>
          <p:nvPr/>
        </p:nvSpPr>
        <p:spPr>
          <a:xfrm>
            <a:off x="2045757" y="393710"/>
            <a:ext cx="5073276" cy="523220"/>
          </a:xfrm>
          <a:prstGeom prst="rect">
            <a:avLst/>
          </a:prstGeom>
          <a:noFill/>
        </p:spPr>
        <p:txBody>
          <a:bodyPr wrap="square" rtlCol="0">
            <a:spAutoFit/>
          </a:bodyPr>
          <a:lstStyle/>
          <a:p>
            <a:r>
              <a:rPr lang="en-US" sz="2800" b="1" dirty="0">
                <a:latin typeface="Lato Light" panose="020F0502020204030203" pitchFamily="34" charset="0"/>
                <a:ea typeface="Lato Light" panose="020F0502020204030203" pitchFamily="34" charset="0"/>
                <a:cs typeface="Lato Light" panose="020F0502020204030203" pitchFamily="34" charset="0"/>
              </a:rPr>
              <a:t>Our Team is  ready to assist you</a:t>
            </a:r>
          </a:p>
        </p:txBody>
      </p:sp>
      <p:sp>
        <p:nvSpPr>
          <p:cNvPr id="20" name="TextBox 19"/>
          <p:cNvSpPr txBox="1"/>
          <p:nvPr/>
        </p:nvSpPr>
        <p:spPr>
          <a:xfrm>
            <a:off x="6023370" y="2759386"/>
            <a:ext cx="3664327" cy="1384995"/>
          </a:xfrm>
          <a:prstGeom prst="rect">
            <a:avLst/>
          </a:prstGeom>
          <a:noFill/>
        </p:spPr>
        <p:txBody>
          <a:bodyPr wrap="square" rtlCol="0">
            <a:spAutoFit/>
          </a:bodyPr>
          <a:lstStyle/>
          <a:p>
            <a:r>
              <a:rPr lang="en-US" sz="1400" b="1" dirty="0">
                <a:latin typeface="Lato Light" panose="020F0502020204030203" pitchFamily="34" charset="0"/>
                <a:ea typeface="Lato Light" panose="020F0502020204030203" pitchFamily="34" charset="0"/>
                <a:cs typeface="Lato Light" panose="020F0502020204030203" pitchFamily="34" charset="0"/>
              </a:rPr>
              <a:t>Email :</a:t>
            </a:r>
            <a:r>
              <a:rPr lang="en-US" sz="1400" dirty="0">
                <a:latin typeface="Lato Light" panose="020F0502020204030203" pitchFamily="34" charset="0"/>
                <a:ea typeface="Lato Light" panose="020F0502020204030203" pitchFamily="34" charset="0"/>
                <a:cs typeface="Lato Light" panose="020F0502020204030203" pitchFamily="34" charset="0"/>
              </a:rPr>
              <a:t> </a:t>
            </a:r>
            <a:r>
              <a:rPr lang="en-US" sz="1400" dirty="0">
                <a:latin typeface="Lato Light" panose="020F0502020204030203" pitchFamily="34" charset="0"/>
                <a:ea typeface="Lato Light" panose="020F0502020204030203" pitchFamily="34" charset="0"/>
                <a:cs typeface="Lato Light" panose="020F0502020204030203" pitchFamily="34" charset="0"/>
                <a:hlinkClick r:id="rId6"/>
              </a:rPr>
              <a:t>houseoftechnology.sarl@gmail.com</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r>
              <a:rPr lang="en-US" sz="1400" dirty="0">
                <a:latin typeface="Lato Light" panose="020F0502020204030203" pitchFamily="34" charset="0"/>
                <a:ea typeface="Lato Light" panose="020F0502020204030203" pitchFamily="34" charset="0"/>
                <a:cs typeface="Lato Light" panose="020F0502020204030203" pitchFamily="34" charset="0"/>
              </a:rPr>
              <a:t>           </a:t>
            </a:r>
            <a:r>
              <a:rPr lang="en-US" sz="1400" dirty="0">
                <a:latin typeface="Lato Light" panose="020F0502020204030203" pitchFamily="34" charset="0"/>
                <a:ea typeface="Lato Light" panose="020F0502020204030203" pitchFamily="34" charset="0"/>
                <a:cs typeface="Lato Light" panose="020F0502020204030203" pitchFamily="34" charset="0"/>
                <a:hlinkClick r:id="rId7"/>
              </a:rPr>
              <a:t>info@balansi.eu</a:t>
            </a:r>
            <a:endParaRPr lang="en-US" sz="1400" dirty="0">
              <a:latin typeface="Lato Light" panose="020F0502020204030203" pitchFamily="34" charset="0"/>
              <a:ea typeface="Lato Light" panose="020F0502020204030203" pitchFamily="34" charset="0"/>
              <a:cs typeface="Lato Light" panose="020F0502020204030203" pitchFamily="34" charset="0"/>
            </a:endParaRPr>
          </a:p>
          <a:p>
            <a:endParaRPr lang="en-US" sz="1400" dirty="0">
              <a:latin typeface="Lato Light" panose="020F0502020204030203" pitchFamily="34" charset="0"/>
              <a:ea typeface="Lato Light" panose="020F0502020204030203" pitchFamily="34" charset="0"/>
              <a:cs typeface="Lato Light" panose="020F0502020204030203" pitchFamily="34" charset="0"/>
            </a:endParaRPr>
          </a:p>
          <a:p>
            <a:r>
              <a:rPr lang="en-US" sz="1400" b="1" dirty="0">
                <a:latin typeface="Lato Light" panose="020F0502020204030203" pitchFamily="34" charset="0"/>
                <a:ea typeface="Lato Light" panose="020F0502020204030203" pitchFamily="34" charset="0"/>
                <a:cs typeface="Lato Light" panose="020F0502020204030203" pitchFamily="34" charset="0"/>
              </a:rPr>
              <a:t>Website: </a:t>
            </a:r>
          </a:p>
          <a:p>
            <a:endParaRPr lang="en-US" sz="1400" b="1" dirty="0">
              <a:latin typeface="Lato Light" panose="020F0502020204030203" pitchFamily="34" charset="0"/>
              <a:ea typeface="Lato Light" panose="020F0502020204030203" pitchFamily="34" charset="0"/>
              <a:cs typeface="Lato Light" panose="020F0502020204030203" pitchFamily="34" charset="0"/>
            </a:endParaRPr>
          </a:p>
          <a:p>
            <a:r>
              <a:rPr lang="en-US" sz="1400" b="1" dirty="0">
                <a:latin typeface="Lato Light" panose="020F0502020204030203" pitchFamily="34" charset="0"/>
                <a:ea typeface="Lato Light" panose="020F0502020204030203" pitchFamily="34" charset="0"/>
                <a:cs typeface="Lato Light" panose="020F0502020204030203" pitchFamily="34" charset="0"/>
              </a:rPr>
              <a:t>Facebook : </a:t>
            </a:r>
            <a:r>
              <a:rPr lang="en-US" sz="1400" dirty="0">
                <a:latin typeface="Lato Light" panose="020F0502020204030203" pitchFamily="34" charset="0"/>
                <a:ea typeface="Lato Light" panose="020F0502020204030203" pitchFamily="34" charset="0"/>
                <a:cs typeface="Lato Light" panose="020F0502020204030203" pitchFamily="34" charset="0"/>
              </a:rPr>
              <a:t>House Of Technology SARL </a:t>
            </a:r>
          </a:p>
        </p:txBody>
      </p:sp>
      <p:sp>
        <p:nvSpPr>
          <p:cNvPr id="2" name="Slide Number Placeholder 1"/>
          <p:cNvSpPr>
            <a:spLocks noGrp="1"/>
          </p:cNvSpPr>
          <p:nvPr>
            <p:ph type="sldNum" sz="quarter" idx="12"/>
          </p:nvPr>
        </p:nvSpPr>
        <p:spPr/>
        <p:txBody>
          <a:bodyPr/>
          <a:lstStyle/>
          <a:p>
            <a:fld id="{1FE5B660-82A8-4251-8600-5877DEA612CD}" type="slidenum">
              <a:rPr lang="en-US" smtClean="0"/>
              <a:t>12</a:t>
            </a:fld>
            <a:endParaRPr lang="en-US" dirty="0"/>
          </a:p>
        </p:txBody>
      </p:sp>
    </p:spTree>
    <p:extLst>
      <p:ext uri="{BB962C8B-B14F-4D97-AF65-F5344CB8AC3E}">
        <p14:creationId xmlns:p14="http://schemas.microsoft.com/office/powerpoint/2010/main" val="92873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Lato Light" panose="020F0502020204030203" pitchFamily="34" charset="0"/>
                <a:ea typeface="Lato Light" panose="020F0502020204030203" pitchFamily="34" charset="0"/>
                <a:cs typeface="Lato Light" panose="020F0502020204030203" pitchFamily="34" charset="0"/>
              </a:rPr>
              <a:t>Content</a:t>
            </a:r>
          </a:p>
        </p:txBody>
      </p:sp>
      <p:sp>
        <p:nvSpPr>
          <p:cNvPr id="3" name="Content Placeholder 2"/>
          <p:cNvSpPr>
            <a:spLocks noGrp="1"/>
          </p:cNvSpPr>
          <p:nvPr>
            <p:ph idx="1"/>
          </p:nvPr>
        </p:nvSpPr>
        <p:spPr/>
        <p:txBody>
          <a:bodyPr/>
          <a:lstStyle/>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1) 	About Us</a:t>
            </a:r>
          </a:p>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2) 	Mission &amp; Vision</a:t>
            </a:r>
          </a:p>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3) 	Our Values</a:t>
            </a:r>
          </a:p>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4,5,6)  	Go Solar </a:t>
            </a:r>
          </a:p>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7,8,9)  	LED Lamps</a:t>
            </a:r>
          </a:p>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10) 	LED Accessories</a:t>
            </a:r>
          </a:p>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11,12)	Portfolio</a:t>
            </a:r>
          </a:p>
          <a:p>
            <a:pPr marL="0" indent="0">
              <a:buSzPct val="50000"/>
              <a:buNone/>
            </a:pPr>
            <a:r>
              <a:rPr lang="en-US" sz="1800" dirty="0">
                <a:latin typeface="Lato Light" panose="020F0502020204030203" pitchFamily="34" charset="0"/>
                <a:ea typeface="Lato Light" panose="020F0502020204030203" pitchFamily="34" charset="0"/>
                <a:cs typeface="Lato Light" panose="020F0502020204030203" pitchFamily="34" charset="0"/>
              </a:rPr>
              <a:t>13)	Contact Us </a:t>
            </a:r>
          </a:p>
          <a:p>
            <a:endParaRPr lang="en-US"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4" name="Slide Number Placeholder 3"/>
          <p:cNvSpPr>
            <a:spLocks noGrp="1"/>
          </p:cNvSpPr>
          <p:nvPr>
            <p:ph type="sldNum" sz="quarter" idx="12"/>
          </p:nvPr>
        </p:nvSpPr>
        <p:spPr/>
        <p:txBody>
          <a:bodyPr/>
          <a:lstStyle/>
          <a:p>
            <a:fld id="{1FE5B660-82A8-4251-8600-5877DEA612CD}" type="slidenum">
              <a:rPr lang="en-US" smtClean="0">
                <a:latin typeface="Lato Medium" panose="020F0502020204030203" pitchFamily="34" charset="0"/>
                <a:ea typeface="Lato Medium" panose="020F0502020204030203" pitchFamily="34" charset="0"/>
                <a:cs typeface="Lato Medium" panose="020F0502020204030203" pitchFamily="34" charset="0"/>
              </a:rPr>
              <a:t>2</a:t>
            </a:fld>
            <a:endParaRPr lang="en-US">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73730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233012" y="67079"/>
            <a:ext cx="4134217" cy="5088444"/>
          </a:xfrm>
          <a:prstGeom prst="rect">
            <a:avLst/>
          </a:prstGeom>
          <a:noFill/>
        </p:spPr>
        <p:txBody>
          <a:bodyPr wrap="square" rtlCol="0">
            <a:spAutoFit/>
          </a:bodyPr>
          <a:lstStyle/>
          <a:p>
            <a:pPr marL="200928" indent="-200928">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House Of Technology was Founded in 2003 as a Family-owned company in Solar Energy and Lighting Services based in Lebanon  with a branch in Spain for Europe operations related to (</a:t>
            </a:r>
            <a:r>
              <a:rPr lang="en-US" sz="1400" dirty="0" err="1">
                <a:latin typeface="Lato Light" panose="020F0502020204030203" pitchFamily="34" charset="0"/>
                <a:ea typeface="Lato Light" panose="020F0502020204030203" pitchFamily="34" charset="0"/>
                <a:cs typeface="Lato Light" panose="020F0502020204030203" pitchFamily="34" charset="0"/>
              </a:rPr>
              <a:t>Enaluz</a:t>
            </a:r>
            <a:r>
              <a:rPr lang="en-US" sz="1400" dirty="0">
                <a:latin typeface="Lato Light" panose="020F0502020204030203" pitchFamily="34" charset="0"/>
                <a:ea typeface="Lato Light" panose="020F0502020204030203" pitchFamily="34" charset="0"/>
                <a:cs typeface="Lato Light" panose="020F0502020204030203" pitchFamily="34" charset="0"/>
              </a:rPr>
              <a:t> Lighting Systems). During years we undertook  many  electrical contractions  for big centers, Where we installed CCTV  and all kind of  low current system, medium and low voltage project.</a:t>
            </a:r>
          </a:p>
          <a:p>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In 2010, we started medium size projects for Solar Energy On and off grid, Inside and outside Lebanon.</a:t>
            </a:r>
          </a:p>
          <a:p>
            <a:pPr marL="200928" indent="-200928">
              <a:buFont typeface="Arial" panose="020B0604020202020204" pitchFamily="34" charset="0"/>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buFont typeface="Arial" panose="020B0604020202020204" pitchFamily="34" charset="0"/>
              <a:buChar char="•"/>
            </a:pPr>
            <a:r>
              <a:rPr lang="fr-FR" sz="1400" dirty="0">
                <a:latin typeface="Lato Light" panose="020F0502020204030203" pitchFamily="34" charset="0"/>
                <a:ea typeface="Lato Light" panose="020F0502020204030203" pitchFamily="34" charset="0"/>
                <a:cs typeface="Lato Light" panose="020F0502020204030203" pitchFamily="34" charset="0"/>
              </a:rPr>
              <a:t>N</a:t>
            </a:r>
            <a:r>
              <a:rPr lang="en-US" sz="1400" dirty="0" err="1">
                <a:latin typeface="Lato Light" panose="020F0502020204030203" pitchFamily="34" charset="0"/>
                <a:ea typeface="Lato Light" panose="020F0502020204030203" pitchFamily="34" charset="0"/>
                <a:cs typeface="Lato Light" panose="020F0502020204030203" pitchFamily="34" charset="0"/>
              </a:rPr>
              <a:t>owadays</a:t>
            </a:r>
            <a:r>
              <a:rPr lang="en-US" sz="1400" dirty="0">
                <a:latin typeface="Lato Light" panose="020F0502020204030203" pitchFamily="34" charset="0"/>
                <a:ea typeface="Lato Light" panose="020F0502020204030203" pitchFamily="34" charset="0"/>
                <a:cs typeface="Lato Light" panose="020F0502020204030203" pitchFamily="34" charset="0"/>
              </a:rPr>
              <a:t>, we became a regional reference in solar energy market, Lighting and all what consists of electrical work . We are the main supplier and distributers of SRNE inverters , OSDA (</a:t>
            </a:r>
            <a:r>
              <a:rPr lang="en-US" sz="1400" dirty="0" err="1">
                <a:latin typeface="Lato Light" panose="020F0502020204030203" pitchFamily="34" charset="0"/>
                <a:ea typeface="Lato Light" panose="020F0502020204030203" pitchFamily="34" charset="0"/>
                <a:cs typeface="Lato Light" panose="020F0502020204030203" pitchFamily="34" charset="0"/>
              </a:rPr>
              <a:t>longi</a:t>
            </a:r>
            <a:r>
              <a:rPr lang="en-US" sz="1400" dirty="0">
                <a:latin typeface="Lato Light" panose="020F0502020204030203" pitchFamily="34" charset="0"/>
                <a:ea typeface="Lato Light" panose="020F0502020204030203" pitchFamily="34" charset="0"/>
                <a:cs typeface="Lato Light" panose="020F0502020204030203" pitchFamily="34" charset="0"/>
              </a:rPr>
              <a:t>) panels and COOPOWER batteries. in France, Spain and Lebanon.</a:t>
            </a:r>
          </a:p>
          <a:p>
            <a:endParaRPr lang="fr-FR" sz="16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lgn="just">
              <a:buFont typeface="Arial" panose="020B0604020202020204" pitchFamily="34" charset="0"/>
              <a:buChar char="•"/>
            </a:pPr>
            <a:endParaRPr lang="en-US" sz="1600" dirty="0"/>
          </a:p>
          <a:p>
            <a:pPr algn="just"/>
            <a:endParaRPr lang="en-US" sz="1266" dirty="0"/>
          </a:p>
        </p:txBody>
      </p:sp>
      <p:sp>
        <p:nvSpPr>
          <p:cNvPr id="6" name="TextBox 5"/>
          <p:cNvSpPr txBox="1"/>
          <p:nvPr/>
        </p:nvSpPr>
        <p:spPr>
          <a:xfrm>
            <a:off x="4548938" y="3449663"/>
            <a:ext cx="4623306" cy="2441566"/>
          </a:xfrm>
          <a:prstGeom prst="rect">
            <a:avLst/>
          </a:prstGeom>
          <a:noFill/>
        </p:spPr>
        <p:txBody>
          <a:bodyPr wrap="square" rtlCol="0">
            <a:spAutoFit/>
          </a:bodyPr>
          <a:lstStyle/>
          <a:p>
            <a:pPr marL="200928" indent="-200928">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We advice and design lighting system for individuals or businesses such as restaurants, clubs, seaside resorts.</a:t>
            </a:r>
          </a:p>
          <a:p>
            <a:pPr marL="200928" indent="-200928">
              <a:buFont typeface="Arial" panose="020B0604020202020204" pitchFamily="34" charset="0"/>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200928" indent="-200928">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With our professional team that shares a common goal to offer the best experience to our clients , we provide a full-service portfolio for solar project that includes but not limited to , system advisory , system design , engineering installation and after sales services</a:t>
            </a:r>
          </a:p>
          <a:p>
            <a:pPr marL="200928" indent="-200928">
              <a:buFont typeface="Arial" panose="020B0604020202020204" pitchFamily="34" charset="0"/>
              <a:buChar char="•"/>
            </a:pPr>
            <a:endParaRPr lang="en-US" sz="1400" dirty="0"/>
          </a:p>
          <a:p>
            <a:pPr marL="200928" indent="-200928">
              <a:buFont typeface="Arial" panose="020B0604020202020204" pitchFamily="34" charset="0"/>
              <a:buChar char="•"/>
            </a:pPr>
            <a:endParaRPr lang="en-US" sz="1400" dirty="0"/>
          </a:p>
          <a:p>
            <a:pPr marL="200928" indent="-200928">
              <a:buFont typeface="Arial" panose="020B0604020202020204" pitchFamily="34" charset="0"/>
              <a:buChar char="•"/>
            </a:pPr>
            <a:endParaRPr lang="en-US" sz="1266" dirty="0"/>
          </a:p>
        </p:txBody>
      </p:sp>
      <p:sp>
        <p:nvSpPr>
          <p:cNvPr id="10" name="Slide Number Placeholder 9"/>
          <p:cNvSpPr>
            <a:spLocks noGrp="1"/>
          </p:cNvSpPr>
          <p:nvPr>
            <p:ph type="sldNum" sz="quarter" idx="12"/>
          </p:nvPr>
        </p:nvSpPr>
        <p:spPr/>
        <p:txBody>
          <a:bodyPr/>
          <a:lstStyle/>
          <a:p>
            <a:fld id="{1FE5B660-82A8-4251-8600-5877DEA612CD}" type="slidenum">
              <a:rPr lang="en-US" smtClean="0"/>
              <a:t>3</a:t>
            </a:fld>
            <a:endParaRPr lang="en-US"/>
          </a:p>
        </p:txBody>
      </p:sp>
      <p:pic>
        <p:nvPicPr>
          <p:cNvPr id="1026" name="Picture 2">
            <a:extLst>
              <a:ext uri="{FF2B5EF4-FFF2-40B4-BE49-F238E27FC236}">
                <a16:creationId xmlns:a16="http://schemas.microsoft.com/office/drawing/2014/main" id="{1CCDAF0A-A241-16DE-E373-D93B8D258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148" y="0"/>
            <a:ext cx="5583852" cy="314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7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57" y="3685627"/>
            <a:ext cx="768160" cy="7452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868466" y="3635611"/>
            <a:ext cx="4286250" cy="871521"/>
          </a:xfrm>
          <a:prstGeom prst="rect">
            <a:avLst/>
          </a:prstGeom>
        </p:spPr>
        <p:txBody>
          <a:bodyPr>
            <a:spAutoFit/>
          </a:bodyPr>
          <a:lstStyle/>
          <a:p>
            <a:r>
              <a:rPr lang="en-US" sz="1266" dirty="0">
                <a:latin typeface="Lato Light" panose="020F0502020204030203" pitchFamily="34" charset="0"/>
                <a:ea typeface="Lato Light" panose="020F0502020204030203" pitchFamily="34" charset="0"/>
                <a:cs typeface="Lato Light" panose="020F0502020204030203" pitchFamily="34" charset="0"/>
              </a:rPr>
              <a:t>We are dedicated to deliver The highest quality of solar energy system and lighting products, with efficient solution always on time, along with expertise teamwork focusing on customer satisfaction.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81" y="4590851"/>
            <a:ext cx="768160" cy="793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1868466" y="4747500"/>
            <a:ext cx="4286250" cy="481927"/>
          </a:xfrm>
          <a:prstGeom prst="rect">
            <a:avLst/>
          </a:prstGeom>
        </p:spPr>
        <p:txBody>
          <a:bodyPr>
            <a:spAutoFit/>
          </a:bodyPr>
          <a:lstStyle/>
          <a:p>
            <a:r>
              <a:rPr lang="en-US" sz="1266" dirty="0">
                <a:latin typeface="Lato Light" panose="020F0502020204030203" pitchFamily="34" charset="0"/>
                <a:ea typeface="Lato Light" panose="020F0502020204030203" pitchFamily="34" charset="0"/>
                <a:cs typeface="Lato Light" panose="020F0502020204030203" pitchFamily="34" charset="0"/>
              </a:rPr>
              <a:t>To Facilitate People Lives through Efficient, Affordable and innovative energy solutions.</a:t>
            </a:r>
          </a:p>
        </p:txBody>
      </p:sp>
      <p:pic>
        <p:nvPicPr>
          <p:cNvPr id="9"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666" y="-74776"/>
            <a:ext cx="10152334" cy="3349742"/>
          </a:xfrm>
        </p:spPr>
      </p:pic>
      <p:sp>
        <p:nvSpPr>
          <p:cNvPr id="8" name="Slide Number Placeholder 7"/>
          <p:cNvSpPr>
            <a:spLocks noGrp="1"/>
          </p:cNvSpPr>
          <p:nvPr>
            <p:ph type="sldNum" sz="quarter" idx="12"/>
          </p:nvPr>
        </p:nvSpPr>
        <p:spPr/>
        <p:txBody>
          <a:bodyPr/>
          <a:lstStyle/>
          <a:p>
            <a:fld id="{1FE5B660-82A8-4251-8600-5877DEA612CD}" type="slidenum">
              <a:rPr lang="en-US" smtClean="0"/>
              <a:t>4</a:t>
            </a:fld>
            <a:endParaRPr lang="en-US"/>
          </a:p>
        </p:txBody>
      </p:sp>
    </p:spTree>
    <p:extLst>
      <p:ext uri="{BB962C8B-B14F-4D97-AF65-F5344CB8AC3E}">
        <p14:creationId xmlns:p14="http://schemas.microsoft.com/office/powerpoint/2010/main" val="407166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66" y="4025264"/>
            <a:ext cx="810483" cy="810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120536" y="3522565"/>
            <a:ext cx="5364128" cy="1815882"/>
          </a:xfrm>
          <a:prstGeom prst="rect">
            <a:avLst/>
          </a:prstGeom>
        </p:spPr>
        <p:txBody>
          <a:bodyPr wrap="square">
            <a:spAutoFit/>
          </a:bodyPr>
          <a:lstStyle/>
          <a:p>
            <a:pPr marL="241113" indent="-241113">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Striving to improve on excellence.</a:t>
            </a:r>
          </a:p>
          <a:p>
            <a:pPr marL="241113" indent="-241113">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Offering the customers professional service by fulfilling their individual needs and expectations.</a:t>
            </a:r>
          </a:p>
          <a:p>
            <a:pPr marL="241113" indent="-241113">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Advising the utilization of reliable and durable quality Solar products </a:t>
            </a:r>
          </a:p>
          <a:p>
            <a:pPr marL="241113" indent="-241113">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Seeking to improve and updates our products since we are not dealers of unique product</a:t>
            </a:r>
          </a:p>
          <a:p>
            <a:pPr marL="241113" indent="-241113">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Act ethically and honorably, we  are committed in all that we do.</a:t>
            </a:r>
          </a:p>
        </p:txBody>
      </p:sp>
      <p:sp>
        <p:nvSpPr>
          <p:cNvPr id="7" name="Slide Number Placeholder 6"/>
          <p:cNvSpPr>
            <a:spLocks noGrp="1"/>
          </p:cNvSpPr>
          <p:nvPr>
            <p:ph type="sldNum" sz="quarter" idx="12"/>
          </p:nvPr>
        </p:nvSpPr>
        <p:spPr/>
        <p:txBody>
          <a:bodyPr/>
          <a:lstStyle/>
          <a:p>
            <a:fld id="{1FE5B660-82A8-4251-8600-5877DEA612CD}" type="slidenum">
              <a:rPr lang="en-US" smtClean="0"/>
              <a:t>5</a:t>
            </a:fld>
            <a:endParaRPr lang="en-US" dirty="0"/>
          </a:p>
        </p:txBody>
      </p:sp>
      <p:pic>
        <p:nvPicPr>
          <p:cNvPr id="5" name="Imagen 4" descr="Imagen que contiene tabla, interior, escritorio, encima&#10;&#10;Descripción generada automáticamente">
            <a:extLst>
              <a:ext uri="{FF2B5EF4-FFF2-40B4-BE49-F238E27FC236}">
                <a16:creationId xmlns:a16="http://schemas.microsoft.com/office/drawing/2014/main" id="{7A5DF84A-6DA0-5465-B368-B321C1B5B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689" y="0"/>
            <a:ext cx="6833034" cy="3198635"/>
          </a:xfrm>
          <a:prstGeom prst="rect">
            <a:avLst/>
          </a:prstGeom>
        </p:spPr>
      </p:pic>
    </p:spTree>
    <p:extLst>
      <p:ext uri="{BB962C8B-B14F-4D97-AF65-F5344CB8AC3E}">
        <p14:creationId xmlns:p14="http://schemas.microsoft.com/office/powerpoint/2010/main" val="380409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780727"/>
            <a:ext cx="5048619" cy="3502803"/>
          </a:xfrm>
        </p:spPr>
      </p:pic>
      <p:sp>
        <p:nvSpPr>
          <p:cNvPr id="4" name="Slide Number Placeholder 3"/>
          <p:cNvSpPr>
            <a:spLocks noGrp="1"/>
          </p:cNvSpPr>
          <p:nvPr>
            <p:ph type="sldNum" sz="quarter" idx="12"/>
          </p:nvPr>
        </p:nvSpPr>
        <p:spPr/>
        <p:txBody>
          <a:bodyPr/>
          <a:lstStyle/>
          <a:p>
            <a:fld id="{1FE5B660-82A8-4251-8600-5877DEA612CD}" type="slidenum">
              <a:rPr lang="en-US" smtClean="0"/>
              <a:t>6</a:t>
            </a:fld>
            <a:endParaRPr lang="en-US"/>
          </a:p>
        </p:txBody>
      </p:sp>
      <p:sp>
        <p:nvSpPr>
          <p:cNvPr id="6" name="Rectangle 5"/>
          <p:cNvSpPr/>
          <p:nvPr/>
        </p:nvSpPr>
        <p:spPr>
          <a:xfrm>
            <a:off x="2887763" y="78694"/>
            <a:ext cx="4652367" cy="481799"/>
          </a:xfrm>
          <a:prstGeom prst="rect">
            <a:avLst/>
          </a:prstGeom>
        </p:spPr>
        <p:txBody>
          <a:bodyPr wrap="square">
            <a:spAutoFit/>
          </a:bodyPr>
          <a:lstStyle/>
          <a:p>
            <a:r>
              <a:rPr lang="en-US" sz="2531" b="1" dirty="0">
                <a:latin typeface="Lato Light" panose="020F0502020204030203" pitchFamily="34" charset="0"/>
                <a:ea typeface="Lato Light" panose="020F0502020204030203" pitchFamily="34" charset="0"/>
                <a:cs typeface="Lato Light" panose="020F0502020204030203" pitchFamily="34" charset="0"/>
              </a:rPr>
              <a:t>READY TO GO SOLAR ?</a:t>
            </a:r>
          </a:p>
        </p:txBody>
      </p:sp>
      <p:sp>
        <p:nvSpPr>
          <p:cNvPr id="7" name="Rectangle 6"/>
          <p:cNvSpPr/>
          <p:nvPr/>
        </p:nvSpPr>
        <p:spPr>
          <a:xfrm>
            <a:off x="5154533" y="680311"/>
            <a:ext cx="4492053" cy="4401205"/>
          </a:xfrm>
          <a:prstGeom prst="rect">
            <a:avLst/>
          </a:prstGeom>
        </p:spPr>
        <p:txBody>
          <a:bodyPr wrap="square">
            <a:spAutoFit/>
          </a:bodyPr>
          <a:lstStyle/>
          <a:p>
            <a:pPr lvl="0"/>
            <a:r>
              <a:rPr lang="en-US" sz="1400" b="1" dirty="0">
                <a:latin typeface="Lato Light" panose="020F0502020204030203" pitchFamily="34" charset="0"/>
                <a:ea typeface="Lato Light" panose="020F0502020204030203" pitchFamily="34" charset="0"/>
                <a:cs typeface="Lato Light" panose="020F0502020204030203" pitchFamily="34" charset="0"/>
              </a:rPr>
              <a:t>We Offer  </a:t>
            </a:r>
            <a:r>
              <a:rPr lang="en-US" altLang="en-US" sz="1400" b="1" dirty="0">
                <a:latin typeface="Lato Light" panose="020F0502020204030203" pitchFamily="34" charset="0"/>
                <a:ea typeface="Lato Light" panose="020F0502020204030203" pitchFamily="34" charset="0"/>
                <a:cs typeface="Lato Light" panose="020F0502020204030203" pitchFamily="34" charset="0"/>
              </a:rPr>
              <a:t>Consultation and design services for private users, Companies and Government facilities.</a:t>
            </a:r>
          </a:p>
          <a:p>
            <a:pPr lvl="0"/>
            <a:endParaRPr lang="en-US" altLang="en-US" sz="1400" b="1" dirty="0">
              <a:latin typeface="Lato Light" panose="020F0502020204030203" pitchFamily="34" charset="0"/>
              <a:ea typeface="Lato Light" panose="020F0502020204030203" pitchFamily="34" charset="0"/>
              <a:cs typeface="Lato Light" panose="020F0502020204030203" pitchFamily="34" charset="0"/>
            </a:endParaRPr>
          </a:p>
          <a:p>
            <a:pPr marL="200928" indent="-200928">
              <a:buFont typeface="Arial" panose="020B0604020202020204" pitchFamily="34" charset="0"/>
              <a:buChar char="•"/>
            </a:pPr>
            <a:r>
              <a:rPr lang="en-US" altLang="en-US" sz="1400" dirty="0">
                <a:latin typeface="Lato Light" panose="020F0502020204030203" pitchFamily="34" charset="0"/>
                <a:ea typeface="Lato Light" panose="020F0502020204030203" pitchFamily="34" charset="0"/>
                <a:cs typeface="Lato Light" panose="020F0502020204030203" pitchFamily="34" charset="0"/>
              </a:rPr>
              <a:t>Solar PV system sizing options (e.g. how many solar watts are needed now and desired in the future )</a:t>
            </a:r>
          </a:p>
          <a:p>
            <a:pPr marL="200928" indent="-200928">
              <a:buFont typeface="Arial" panose="020B0604020202020204" pitchFamily="34" charset="0"/>
              <a:buChar char="•"/>
            </a:pPr>
            <a:r>
              <a:rPr lang="en-US" altLang="en-US" sz="1400" dirty="0">
                <a:latin typeface="Lato Light" panose="020F0502020204030203" pitchFamily="34" charset="0"/>
                <a:ea typeface="Lato Light" panose="020F0502020204030203" pitchFamily="34" charset="0"/>
                <a:cs typeface="Lato Light" panose="020F0502020204030203" pitchFamily="34" charset="0"/>
              </a:rPr>
              <a:t>Estimated solar power production scenarios (</a:t>
            </a:r>
            <a:r>
              <a:rPr lang="en-US" altLang="en-US" sz="1400" dirty="0" err="1">
                <a:latin typeface="Lato Light" panose="020F0502020204030203" pitchFamily="34" charset="0"/>
                <a:ea typeface="Lato Light" panose="020F0502020204030203" pitchFamily="34" charset="0"/>
                <a:cs typeface="Lato Light" panose="020F0502020204030203" pitchFamily="34" charset="0"/>
              </a:rPr>
              <a:t>e.g</a:t>
            </a:r>
            <a:r>
              <a:rPr lang="en-US" altLang="en-US" sz="1400" dirty="0">
                <a:latin typeface="Lato Light" panose="020F0502020204030203" pitchFamily="34" charset="0"/>
                <a:ea typeface="Lato Light" panose="020F0502020204030203" pitchFamily="34" charset="0"/>
                <a:cs typeface="Lato Light" panose="020F0502020204030203" pitchFamily="34" charset="0"/>
              </a:rPr>
              <a:t> how many kWh or kilowatt hours will be produced at photovoltaic panels) .</a:t>
            </a:r>
          </a:p>
          <a:p>
            <a:pPr marL="200928" indent="-200928">
              <a:buFont typeface="Arial" panose="020B0604020202020204" pitchFamily="34" charset="0"/>
              <a:buChar char="•"/>
            </a:pPr>
            <a:r>
              <a:rPr lang="en-US" altLang="en-US" sz="1400" dirty="0">
                <a:latin typeface="Lato Light" panose="020F0502020204030203" pitchFamily="34" charset="0"/>
                <a:ea typeface="Lato Light" panose="020F0502020204030203" pitchFamily="34" charset="0"/>
                <a:cs typeface="Lato Light" panose="020F0502020204030203" pitchFamily="34" charset="0"/>
              </a:rPr>
              <a:t>We also have experience in hybrid systems  Solar/Diesel Generator, Solar/Grid, etc. </a:t>
            </a:r>
          </a:p>
          <a:p>
            <a:pPr marL="200928" indent="-200928" eaLnBrk="0" fontAlgn="base" hangingPunct="0">
              <a:spcBef>
                <a:spcPct val="0"/>
              </a:spcBef>
              <a:spcAft>
                <a:spcPct val="0"/>
              </a:spcAft>
              <a:buFont typeface="Arial" panose="020B0604020202020204" pitchFamily="34" charset="0"/>
              <a:buChar char="•"/>
            </a:pPr>
            <a:r>
              <a:rPr lang="en-US" altLang="en-US" sz="1400" dirty="0">
                <a:latin typeface="Lato Light" panose="020F0502020204030203" pitchFamily="34" charset="0"/>
                <a:ea typeface="Lato Light" panose="020F0502020204030203" pitchFamily="34" charset="0"/>
                <a:cs typeface="Lato Light" panose="020F0502020204030203" pitchFamily="34" charset="0"/>
              </a:rPr>
              <a:t>Off-grid systems supply remote locations not connected to the utility grid , Off-grid kits include off-grid solar panels, off-grid solar inverters, charge controllers, solar batteries, enclosures and mounting. Browse our selection of pole mounted kits, DC ready kits, generators, </a:t>
            </a:r>
            <a:r>
              <a:rPr lang="en-US" sz="1400" dirty="0">
                <a:latin typeface="Lato Light" panose="020F0502020204030203" pitchFamily="34" charset="0"/>
                <a:ea typeface="Lato Light" panose="020F0502020204030203" pitchFamily="34" charset="0"/>
                <a:cs typeface="Lato Light" panose="020F0502020204030203" pitchFamily="34" charset="0"/>
              </a:rPr>
              <a:t>solar appliance kits and solar-ready battery systems. There are also HYBRID ON-GRID/OFF-GRID SYSTEMS that offer grid-related savings and backup power in the event of a grid failure.</a:t>
            </a:r>
            <a:endParaRPr lang="en-US" alt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Box 7"/>
          <p:cNvSpPr txBox="1"/>
          <p:nvPr/>
        </p:nvSpPr>
        <p:spPr>
          <a:xfrm>
            <a:off x="1052708" y="4748371"/>
            <a:ext cx="3402211" cy="287130"/>
          </a:xfrm>
          <a:prstGeom prst="rect">
            <a:avLst/>
          </a:prstGeom>
          <a:noFill/>
        </p:spPr>
        <p:txBody>
          <a:bodyPr wrap="square" rtlCol="0">
            <a:spAutoFit/>
          </a:bodyPr>
          <a:lstStyle/>
          <a:p>
            <a:r>
              <a:rPr lang="en-US" sz="1266" b="1" dirty="0" err="1">
                <a:latin typeface="Lato Light" panose="020F0502020204030203" pitchFamily="34" charset="0"/>
                <a:ea typeface="Lato Light" panose="020F0502020204030203" pitchFamily="34" charset="0"/>
                <a:cs typeface="Lato Light" panose="020F0502020204030203" pitchFamily="34" charset="0"/>
              </a:rPr>
              <a:t>Sagesse</a:t>
            </a:r>
            <a:r>
              <a:rPr lang="en-US" sz="1266" b="1" dirty="0">
                <a:latin typeface="Lato Light" panose="020F0502020204030203" pitchFamily="34" charset="0"/>
                <a:ea typeface="Lato Light" panose="020F0502020204030203" pitchFamily="34" charset="0"/>
                <a:cs typeface="Lato Light" panose="020F0502020204030203" pitchFamily="34" charset="0"/>
              </a:rPr>
              <a:t> High School at Ain Saadeh - 100KV</a:t>
            </a:r>
          </a:p>
        </p:txBody>
      </p:sp>
    </p:spTree>
    <p:extLst>
      <p:ext uri="{BB962C8B-B14F-4D97-AF65-F5344CB8AC3E}">
        <p14:creationId xmlns:p14="http://schemas.microsoft.com/office/powerpoint/2010/main" val="128510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3346" y="830150"/>
            <a:ext cx="3438952" cy="2192692"/>
          </a:xfrm>
        </p:spPr>
        <p:txBody>
          <a:bodyPr/>
          <a:lstStyle/>
          <a:p>
            <a:pPr marL="0" indent="0">
              <a:buNone/>
            </a:pPr>
            <a:r>
              <a:rPr lang="en-US" sz="1400" dirty="0">
                <a:solidFill>
                  <a:srgbClr val="202124"/>
                </a:solidFill>
                <a:latin typeface="Lato Light" panose="020F0502020204030203" pitchFamily="34" charset="0"/>
                <a:ea typeface="Lato Light" panose="020F0502020204030203" pitchFamily="34" charset="0"/>
                <a:cs typeface="Lato Light" panose="020F0502020204030203" pitchFamily="34" charset="0"/>
              </a:rPr>
              <a:t>Our specialist solar design engineer will help you with the project, from design to installation, we provide you the best quality of solar panels inverters, batteries and all necessary equipment’s for a Successful installation and performance.</a:t>
            </a:r>
          </a:p>
          <a:p>
            <a:endParaRPr lang="en-US" dirty="0"/>
          </a:p>
        </p:txBody>
      </p:sp>
      <p:sp>
        <p:nvSpPr>
          <p:cNvPr id="7" name="Slide Number Placeholder 6"/>
          <p:cNvSpPr>
            <a:spLocks noGrp="1"/>
          </p:cNvSpPr>
          <p:nvPr>
            <p:ph type="sldNum" sz="quarter" idx="12"/>
          </p:nvPr>
        </p:nvSpPr>
        <p:spPr/>
        <p:txBody>
          <a:bodyPr/>
          <a:lstStyle/>
          <a:p>
            <a:fld id="{1FE5B660-82A8-4251-8600-5877DEA612CD}" type="slidenum">
              <a:rPr lang="en-US" smtClean="0"/>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4" y="0"/>
            <a:ext cx="4860919" cy="2941400"/>
          </a:xfrm>
          <a:prstGeom prst="rect">
            <a:avLst/>
          </a:prstGeom>
        </p:spPr>
      </p:pic>
      <p:pic>
        <p:nvPicPr>
          <p:cNvPr id="2054" name="Picture 6" descr="May be an image of na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44" y="2923459"/>
            <a:ext cx="4860918" cy="2791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63348" y="3547330"/>
            <a:ext cx="3899450" cy="1180772"/>
          </a:xfrm>
          <a:prstGeom prst="rect">
            <a:avLst/>
          </a:prstGeom>
          <a:noFill/>
        </p:spPr>
        <p:txBody>
          <a:bodyPr wrap="square" rtlCol="0">
            <a:spAutoFit/>
          </a:bodyPr>
          <a:lstStyle/>
          <a:p>
            <a:r>
              <a:rPr lang="fr-FR" sz="1600" b="1" dirty="0" err="1">
                <a:solidFill>
                  <a:srgbClr val="202124"/>
                </a:solidFill>
                <a:latin typeface="Lato Light" panose="020F0502020204030203" pitchFamily="34" charset="0"/>
                <a:ea typeface="Lato Light" panose="020F0502020204030203" pitchFamily="34" charset="0"/>
                <a:cs typeface="Lato Light" panose="020F0502020204030203" pitchFamily="34" charset="0"/>
              </a:rPr>
              <a:t>Mashmoushe</a:t>
            </a:r>
            <a:r>
              <a:rPr lang="fr-FR" sz="1600" b="1" dirty="0">
                <a:solidFill>
                  <a:srgbClr val="202124"/>
                </a:solidFill>
                <a:latin typeface="Lato Light" panose="020F0502020204030203" pitchFamily="34" charset="0"/>
                <a:ea typeface="Lato Light" panose="020F0502020204030203" pitchFamily="34" charset="0"/>
                <a:cs typeface="Lato Light" panose="020F0502020204030203" pitchFamily="34" charset="0"/>
              </a:rPr>
              <a:t> Pharmaceutical </a:t>
            </a:r>
            <a:r>
              <a:rPr lang="fr-FR" sz="1600" b="1" dirty="0" err="1">
                <a:solidFill>
                  <a:srgbClr val="202124"/>
                </a:solidFill>
                <a:latin typeface="Lato Light" panose="020F0502020204030203" pitchFamily="34" charset="0"/>
                <a:ea typeface="Lato Light" panose="020F0502020204030203" pitchFamily="34" charset="0"/>
                <a:cs typeface="Lato Light" panose="020F0502020204030203" pitchFamily="34" charset="0"/>
              </a:rPr>
              <a:t>Warehouses</a:t>
            </a:r>
            <a:endParaRPr lang="fr-FR" sz="1600" b="1" dirty="0">
              <a:solidFill>
                <a:srgbClr val="202124"/>
              </a:solidFill>
              <a:latin typeface="Lato Light" panose="020F0502020204030203" pitchFamily="34" charset="0"/>
              <a:ea typeface="Lato Light" panose="020F0502020204030203" pitchFamily="34" charset="0"/>
              <a:cs typeface="Lato Light" panose="020F0502020204030203" pitchFamily="34" charset="0"/>
            </a:endParaRPr>
          </a:p>
          <a:p>
            <a:endParaRPr lang="fr-FR" sz="1407" dirty="0">
              <a:solidFill>
                <a:srgbClr val="202124"/>
              </a:solidFill>
              <a:latin typeface="Lato Light" panose="020F0502020204030203" pitchFamily="34" charset="0"/>
              <a:ea typeface="Lato Light" panose="020F0502020204030203" pitchFamily="34" charset="0"/>
              <a:cs typeface="Lato Light" panose="020F0502020204030203" pitchFamily="34" charset="0"/>
            </a:endParaRPr>
          </a:p>
          <a:p>
            <a:r>
              <a:rPr lang="fr-FR" sz="1400" dirty="0">
                <a:solidFill>
                  <a:srgbClr val="202124"/>
                </a:solidFill>
                <a:latin typeface="Lato Light" panose="020F0502020204030203" pitchFamily="34" charset="0"/>
                <a:ea typeface="Lato Light" panose="020F0502020204030203" pitchFamily="34" charset="0"/>
                <a:cs typeface="Lato Light" panose="020F0502020204030203" pitchFamily="34" charset="0"/>
              </a:rPr>
              <a:t>S</a:t>
            </a:r>
            <a:r>
              <a:rPr lang="en-US" sz="1400" dirty="0" err="1">
                <a:solidFill>
                  <a:srgbClr val="202124"/>
                </a:solidFill>
                <a:latin typeface="Lato Light" panose="020F0502020204030203" pitchFamily="34" charset="0"/>
                <a:ea typeface="Lato Light" panose="020F0502020204030203" pitchFamily="34" charset="0"/>
                <a:cs typeface="Lato Light" panose="020F0502020204030203" pitchFamily="34" charset="0"/>
              </a:rPr>
              <a:t>upply</a:t>
            </a:r>
            <a:r>
              <a:rPr lang="en-US" sz="1400" dirty="0">
                <a:solidFill>
                  <a:srgbClr val="202124"/>
                </a:solidFill>
                <a:latin typeface="Lato Light" panose="020F0502020204030203" pitchFamily="34" charset="0"/>
                <a:ea typeface="Lato Light" panose="020F0502020204030203" pitchFamily="34" charset="0"/>
                <a:cs typeface="Lato Light" panose="020F0502020204030203" pitchFamily="34" charset="0"/>
              </a:rPr>
              <a:t> and installation of 500 </a:t>
            </a:r>
            <a:r>
              <a:rPr lang="en-US" sz="1400" dirty="0" err="1">
                <a:solidFill>
                  <a:srgbClr val="202124"/>
                </a:solidFill>
                <a:latin typeface="Lato Light" panose="020F0502020204030203" pitchFamily="34" charset="0"/>
                <a:ea typeface="Lato Light" panose="020F0502020204030203" pitchFamily="34" charset="0"/>
                <a:cs typeface="Lato Light" panose="020F0502020204030203" pitchFamily="34" charset="0"/>
              </a:rPr>
              <a:t>kva</a:t>
            </a:r>
            <a:r>
              <a:rPr lang="en-US" sz="1400" dirty="0">
                <a:solidFill>
                  <a:srgbClr val="202124"/>
                </a:solidFill>
                <a:latin typeface="Lato Light" panose="020F0502020204030203" pitchFamily="34" charset="0"/>
                <a:ea typeface="Lato Light" panose="020F0502020204030203" pitchFamily="34" charset="0"/>
                <a:cs typeface="Lato Light" panose="020F0502020204030203" pitchFamily="34" charset="0"/>
              </a:rPr>
              <a:t> solar generator</a:t>
            </a:r>
          </a:p>
          <a:p>
            <a:endParaRPr lang="en-US" sz="1266" dirty="0"/>
          </a:p>
        </p:txBody>
      </p:sp>
    </p:spTree>
    <p:extLst>
      <p:ext uri="{BB962C8B-B14F-4D97-AF65-F5344CB8AC3E}">
        <p14:creationId xmlns:p14="http://schemas.microsoft.com/office/powerpoint/2010/main" val="338379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y be an image of 1 person and outdoor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 y="-184206"/>
            <a:ext cx="4874620" cy="345917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FE5B660-82A8-4251-8600-5877DEA612CD}" type="slidenum">
              <a:rPr lang="en-US" smtClean="0"/>
              <a:t>8</a:t>
            </a:fld>
            <a:endParaRPr lang="en-US"/>
          </a:p>
        </p:txBody>
      </p:sp>
      <p:pic>
        <p:nvPicPr>
          <p:cNvPr id="5126" name="Picture 6" descr="May be an image of nature and tex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49" y="3253470"/>
            <a:ext cx="4921520" cy="2461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43349" y="971553"/>
            <a:ext cx="3591266" cy="1579791"/>
          </a:xfrm>
          <a:prstGeom prst="rect">
            <a:avLst/>
          </a:prstGeom>
          <a:noFill/>
        </p:spPr>
        <p:txBody>
          <a:bodyPr wrap="square" rtlCol="0">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Our professional team will visit your premises and check the space availability, sun exposure and shades potential  to do the necessary studies in order to install the best solar system solution that meets your needs and budget.</a:t>
            </a:r>
          </a:p>
          <a:p>
            <a:endParaRPr lang="en-US" sz="1266" dirty="0"/>
          </a:p>
        </p:txBody>
      </p:sp>
      <p:sp>
        <p:nvSpPr>
          <p:cNvPr id="5" name="TextBox 4"/>
          <p:cNvSpPr txBox="1"/>
          <p:nvPr/>
        </p:nvSpPr>
        <p:spPr>
          <a:xfrm>
            <a:off x="5038331" y="3422600"/>
            <a:ext cx="4262271" cy="2042547"/>
          </a:xfrm>
          <a:prstGeom prst="rect">
            <a:avLst/>
          </a:prstGeom>
          <a:noFill/>
        </p:spPr>
        <p:txBody>
          <a:bodyPr wrap="square" rtlCol="0">
            <a:spAutoFit/>
          </a:bodyPr>
          <a:lstStyle/>
          <a:p>
            <a:r>
              <a:rPr lang="en-US" sz="1600" b="1" dirty="0" err="1">
                <a:latin typeface="Lato Light" panose="020F0502020204030203" pitchFamily="34" charset="0"/>
                <a:ea typeface="Lato Light" panose="020F0502020204030203" pitchFamily="34" charset="0"/>
                <a:cs typeface="Lato Light" panose="020F0502020204030203" pitchFamily="34" charset="0"/>
              </a:rPr>
              <a:t>Mekhitarist</a:t>
            </a:r>
            <a:r>
              <a:rPr lang="en-US" sz="1600" b="1" dirty="0">
                <a:latin typeface="Lato Light" panose="020F0502020204030203" pitchFamily="34" charset="0"/>
                <a:ea typeface="Lato Light" panose="020F0502020204030203" pitchFamily="34" charset="0"/>
                <a:cs typeface="Lato Light" panose="020F0502020204030203" pitchFamily="34" charset="0"/>
              </a:rPr>
              <a:t> School - </a:t>
            </a:r>
            <a:r>
              <a:rPr lang="en-US" sz="1600" b="1" dirty="0" err="1">
                <a:latin typeface="Lato Light" panose="020F0502020204030203" pitchFamily="34" charset="0"/>
                <a:ea typeface="Lato Light" panose="020F0502020204030203" pitchFamily="34" charset="0"/>
                <a:cs typeface="Lato Light" panose="020F0502020204030203" pitchFamily="34" charset="0"/>
              </a:rPr>
              <a:t>Hazmieh</a:t>
            </a:r>
            <a:r>
              <a:rPr lang="en-US" sz="1600" b="1" dirty="0">
                <a:latin typeface="Lato Light" panose="020F0502020204030203" pitchFamily="34" charset="0"/>
                <a:ea typeface="Lato Light" panose="020F0502020204030203" pitchFamily="34" charset="0"/>
                <a:cs typeface="Lato Light" panose="020F0502020204030203" pitchFamily="34" charset="0"/>
              </a:rPr>
              <a:t> Project</a:t>
            </a:r>
          </a:p>
          <a:p>
            <a:endParaRPr lang="en-US" sz="1407" b="1" dirty="0">
              <a:latin typeface="Lato Light" panose="020F0502020204030203" pitchFamily="34" charset="0"/>
              <a:ea typeface="Lato Light" panose="020F0502020204030203" pitchFamily="34" charset="0"/>
              <a:cs typeface="Lato Light" panose="020F0502020204030203" pitchFamily="34" charset="0"/>
            </a:endParaRPr>
          </a:p>
          <a:p>
            <a:r>
              <a:rPr lang="en-US" sz="1400" dirty="0">
                <a:latin typeface="Lato Light" panose="020F0502020204030203" pitchFamily="34" charset="0"/>
                <a:ea typeface="Lato Light" panose="020F0502020204030203" pitchFamily="34" charset="0"/>
                <a:cs typeface="Lato Light" panose="020F0502020204030203" pitchFamily="34" charset="0"/>
              </a:rPr>
              <a:t>Solar on grid system of 24KW, connected to the private generator in order to reduce Diesel consumption. It helped the owner to reduce 180KWH to 200KWH or almost 1.882.260 LBP Daily as per Ministry of Energy and Water price for private generators (10.457LBP/KW)</a:t>
            </a:r>
          </a:p>
          <a:p>
            <a:endParaRPr lang="en-US" sz="1266" dirty="0"/>
          </a:p>
        </p:txBody>
      </p:sp>
    </p:spTree>
    <p:extLst>
      <p:ext uri="{BB962C8B-B14F-4D97-AF65-F5344CB8AC3E}">
        <p14:creationId xmlns:p14="http://schemas.microsoft.com/office/powerpoint/2010/main" val="422507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2779" y="880649"/>
            <a:ext cx="4026442" cy="4256232"/>
          </a:xfrm>
        </p:spPr>
        <p:txBody>
          <a:bodyPr>
            <a:normAutofit/>
          </a:bodyPr>
          <a:lstStyle/>
          <a:p>
            <a:pPr marL="0" indent="0">
              <a:buNone/>
            </a:pPr>
            <a:r>
              <a:rPr lang="en-US" sz="1400" dirty="0">
                <a:latin typeface="Lato Light" panose="020F0502020204030203" pitchFamily="34" charset="0"/>
                <a:ea typeface="Lato Light" panose="020F0502020204030203" pitchFamily="34" charset="0"/>
                <a:cs typeface="Lato Light" panose="020F0502020204030203" pitchFamily="34" charset="0"/>
              </a:rPr>
              <a:t>Add to the solar energy service, today House Of technology has grown to be one of the leading retailers with wide range of Led lights and accessories with affordable price and best quality in market .</a:t>
            </a:r>
          </a:p>
          <a:p>
            <a:pPr marL="0" indent="0">
              <a:buNone/>
            </a:pPr>
            <a:r>
              <a:rPr lang="en-US" sz="1400" dirty="0">
                <a:latin typeface="Lato Light" panose="020F0502020204030203" pitchFamily="34" charset="0"/>
                <a:ea typeface="Lato Light" panose="020F0502020204030203" pitchFamily="34" charset="0"/>
                <a:cs typeface="Lato Light" panose="020F0502020204030203" pitchFamily="34" charset="0"/>
              </a:rPr>
              <a:t>Led Lighting technology enables the customer to obtain the same glow and brightness provided by normal lamps with complete freedom of choosing a mixture of diverse colors and designs along with much more power efficiency reaching 120 lumen/w and cost effectiveness . </a:t>
            </a:r>
          </a:p>
          <a:p>
            <a:pPr marL="0" indent="0">
              <a:buNone/>
            </a:pPr>
            <a:r>
              <a:rPr lang="en-US" sz="1400" dirty="0">
                <a:latin typeface="Lato Light" panose="020F0502020204030203" pitchFamily="34" charset="0"/>
                <a:ea typeface="Lato Light" panose="020F0502020204030203" pitchFamily="34" charset="0"/>
                <a:cs typeface="Lato Light" panose="020F0502020204030203" pitchFamily="34" charset="0"/>
              </a:rPr>
              <a:t>Supply and installation of a huge variety of led spot that are great for focusing beams where they are needed the most, as they can be installed exactly where you need them. Each spot lamp can also be adjusted to throw a puddle of illumination across a particular area. We offer a wide range Of Led Light and LED accessories </a:t>
            </a:r>
          </a:p>
          <a:p>
            <a:endParaRPr lang="en-US" dirty="0"/>
          </a:p>
        </p:txBody>
      </p:sp>
      <p:sp>
        <p:nvSpPr>
          <p:cNvPr id="7" name="Slide Number Placeholder 6"/>
          <p:cNvSpPr>
            <a:spLocks noGrp="1"/>
          </p:cNvSpPr>
          <p:nvPr>
            <p:ph type="sldNum" sz="quarter" idx="12"/>
          </p:nvPr>
        </p:nvSpPr>
        <p:spPr/>
        <p:txBody>
          <a:bodyPr/>
          <a:lstStyle/>
          <a:p>
            <a:fld id="{1FE5B660-82A8-4251-8600-5877DEA612CD}" type="slidenum">
              <a:rPr lang="en-US" smtClean="0"/>
              <a:t>9</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2515"/>
            <a:ext cx="5127478" cy="3657138"/>
          </a:xfrm>
          <a:prstGeom prst="rect">
            <a:avLst/>
          </a:prstGeom>
        </p:spPr>
      </p:pic>
    </p:spTree>
    <p:extLst>
      <p:ext uri="{BB962C8B-B14F-4D97-AF65-F5344CB8AC3E}">
        <p14:creationId xmlns:p14="http://schemas.microsoft.com/office/powerpoint/2010/main" val="1054988466"/>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6620</TotalTime>
  <Words>1119</Words>
  <Application>Microsoft Office PowerPoint</Application>
  <PresentationFormat>Custom</PresentationFormat>
  <Paragraphs>144</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NSimSun</vt:lpstr>
      <vt:lpstr>Arial</vt:lpstr>
      <vt:lpstr>Calibri</vt:lpstr>
      <vt:lpstr>Calibri Light</vt:lpstr>
      <vt:lpstr>Courier New</vt:lpstr>
      <vt:lpstr>ForestSmooth</vt:lpstr>
      <vt:lpstr>Lato</vt:lpstr>
      <vt:lpstr>Lato Light</vt:lpstr>
      <vt:lpstr>Lato Medium</vt:lpstr>
      <vt:lpstr>Wingdings</vt:lpstr>
      <vt:lpstr>Office Theme</vt:lpstr>
      <vt:lpstr>House of technology  Solar Energy – Electrical Contracting – Led Lighting – Engineering services  </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of technology –s.a.r.l Solar Energy &amp; Electrical work</dc:title>
  <dc:creator>LENOVO</dc:creator>
  <cp:lastModifiedBy>Windows User</cp:lastModifiedBy>
  <cp:revision>48</cp:revision>
  <dcterms:created xsi:type="dcterms:W3CDTF">2022-05-17T09:58:40Z</dcterms:created>
  <dcterms:modified xsi:type="dcterms:W3CDTF">2023-03-07T09:25:44Z</dcterms:modified>
</cp:coreProperties>
</file>